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70" r:id="rId5"/>
    <p:sldId id="275" r:id="rId6"/>
    <p:sldId id="276" r:id="rId7"/>
    <p:sldId id="261" r:id="rId8"/>
    <p:sldId id="277" r:id="rId9"/>
    <p:sldId id="280" r:id="rId10"/>
    <p:sldId id="278" r:id="rId11"/>
    <p:sldId id="279" r:id="rId12"/>
    <p:sldId id="271" r:id="rId13"/>
    <p:sldId id="263" r:id="rId14"/>
    <p:sldId id="281" r:id="rId15"/>
    <p:sldId id="26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FDA"/>
    <a:srgbClr val="F5CE45"/>
    <a:srgbClr val="022179"/>
    <a:srgbClr val="FF0100"/>
    <a:srgbClr val="FF5D04"/>
    <a:srgbClr val="005D32"/>
    <a:srgbClr val="FFA508"/>
    <a:srgbClr val="939598"/>
    <a:srgbClr val="2B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28"/>
    <p:restoredTop sz="96190"/>
  </p:normalViewPr>
  <p:slideViewPr>
    <p:cSldViewPr snapToGrid="0">
      <p:cViewPr varScale="1">
        <p:scale>
          <a:sx n="110" d="100"/>
          <a:sy n="110" d="100"/>
        </p:scale>
        <p:origin x="8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92D1-4919-A947-BB4F-0EDACF0BF3A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B17B9-1356-4741-9359-C59C2FE694AA}" type="slidenum">
              <a:rPr lang="en-US" smtClean="0"/>
              <a:t>‹#›</a:t>
            </a:fld>
            <a:endParaRPr lang="en-US"/>
          </a:p>
        </p:txBody>
      </p:sp>
    </p:spTree>
    <p:extLst>
      <p:ext uri="{BB962C8B-B14F-4D97-AF65-F5344CB8AC3E}">
        <p14:creationId xmlns:p14="http://schemas.microsoft.com/office/powerpoint/2010/main" val="41988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a:t>
            </a:fld>
            <a:endParaRPr lang="en-US"/>
          </a:p>
        </p:txBody>
      </p:sp>
    </p:spTree>
    <p:extLst>
      <p:ext uri="{BB962C8B-B14F-4D97-AF65-F5344CB8AC3E}">
        <p14:creationId xmlns:p14="http://schemas.microsoft.com/office/powerpoint/2010/main" val="40376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https://youtu.be/a4jnPQD7pO8</a:t>
            </a:r>
          </a:p>
        </p:txBody>
      </p:sp>
      <p:sp>
        <p:nvSpPr>
          <p:cNvPr id="4" name="Slide Number Placeholder 3"/>
          <p:cNvSpPr>
            <a:spLocks noGrp="1"/>
          </p:cNvSpPr>
          <p:nvPr>
            <p:ph type="sldNum" sz="quarter" idx="5"/>
          </p:nvPr>
        </p:nvSpPr>
        <p:spPr/>
        <p:txBody>
          <a:bodyPr/>
          <a:lstStyle/>
          <a:p>
            <a:fld id="{2C8B17B9-1356-4741-9359-C59C2FE694AA}" type="slidenum">
              <a:rPr lang="en-US" smtClean="0"/>
              <a:t>4</a:t>
            </a:fld>
            <a:endParaRPr lang="en-US"/>
          </a:p>
        </p:txBody>
      </p:sp>
    </p:spTree>
    <p:extLst>
      <p:ext uri="{BB962C8B-B14F-4D97-AF65-F5344CB8AC3E}">
        <p14:creationId xmlns:p14="http://schemas.microsoft.com/office/powerpoint/2010/main" val="422072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4546878" y="6378239"/>
            <a:ext cx="3098243" cy="353051"/>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1.png"/><Relationship Id="rId3" Type="http://schemas.openxmlformats.org/officeDocument/2006/relationships/image" Target="../media/image47.png"/><Relationship Id="rId21" Type="http://schemas.openxmlformats.org/officeDocument/2006/relationships/image" Target="../media/image64.sv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0.svg"/><Relationship Id="rId2" Type="http://schemas.openxmlformats.org/officeDocument/2006/relationships/image" Target="../media/image8.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2.png"/><Relationship Id="rId10" Type="http://schemas.openxmlformats.org/officeDocument/2006/relationships/image" Target="../media/image54.svg"/><Relationship Id="rId19" Type="http://schemas.openxmlformats.org/officeDocument/2006/relationships/image" Target="../media/image62.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svg"/><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2.png"/><Relationship Id="rId10" Type="http://schemas.openxmlformats.org/officeDocument/2006/relationships/image" Target="../media/image19.png"/><Relationship Id="rId4" Type="http://schemas.openxmlformats.org/officeDocument/2006/relationships/image" Target="../media/image14.sv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2.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youtu.be/a4jnPQD7pO8" TargetMode="Externa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14.sv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0" y="598"/>
            <a:ext cx="12192000" cy="6263636"/>
          </a:xfrm>
          <a:prstGeom prst="rect">
            <a:avLst/>
          </a:prstGeom>
          <a:gradFill>
            <a:gsLst>
              <a:gs pos="0">
                <a:srgbClr val="099FDA"/>
              </a:gs>
              <a:gs pos="100000">
                <a:srgbClr val="F5CE4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3" name="Picture 12">
            <a:extLst>
              <a:ext uri="{FF2B5EF4-FFF2-40B4-BE49-F238E27FC236}">
                <a16:creationId xmlns:a16="http://schemas.microsoft.com/office/drawing/2014/main" id="{4036A4A3-552D-0250-D978-BBD16D76D43E}"/>
              </a:ext>
            </a:extLst>
          </p:cNvPr>
          <p:cNvPicPr>
            <a:picLocks noChangeAspect="1"/>
          </p:cNvPicPr>
          <p:nvPr/>
        </p:nvPicPr>
        <p:blipFill rotWithShape="1">
          <a:blip r:embed="rId3">
            <a:alphaModFix amt="62000"/>
          </a:blip>
          <a:srcRect l="-2" r="19312"/>
          <a:stretch/>
        </p:blipFill>
        <p:spPr>
          <a:xfrm>
            <a:off x="4599271" y="-8965"/>
            <a:ext cx="7589520" cy="6270812"/>
          </a:xfrm>
          <a:prstGeom prst="rect">
            <a:avLst/>
          </a:prstGeom>
        </p:spPr>
      </p:pic>
      <p:sp>
        <p:nvSpPr>
          <p:cNvPr id="9" name="TextBox 4">
            <a:extLst>
              <a:ext uri="{FF2B5EF4-FFF2-40B4-BE49-F238E27FC236}">
                <a16:creationId xmlns:a16="http://schemas.microsoft.com/office/drawing/2014/main" id="{D4CFFCEB-FB3E-6B5C-53E2-AC30486C4EAB}"/>
              </a:ext>
            </a:extLst>
          </p:cNvPr>
          <p:cNvSpPr txBox="1"/>
          <p:nvPr/>
        </p:nvSpPr>
        <p:spPr>
          <a:xfrm>
            <a:off x="3297491" y="1092599"/>
            <a:ext cx="5638525" cy="669414"/>
          </a:xfrm>
          <a:prstGeom prst="rect">
            <a:avLst/>
          </a:prstGeom>
        </p:spPr>
        <p:txBody>
          <a:bodyPr wrap="square" lIns="0" tIns="0" rIns="0" bIns="0" rtlCol="0" anchor="t">
            <a:spAutoFit/>
          </a:bodyPr>
          <a:lstStyle/>
          <a:p>
            <a:pPr algn="ctr">
              <a:lnSpc>
                <a:spcPts val="5184"/>
              </a:lnSpc>
            </a:pPr>
            <a:r>
              <a:rPr lang="en-US" sz="4400" dirty="0">
                <a:solidFill>
                  <a:schemeClr val="bg1"/>
                </a:solidFill>
                <a:latin typeface="Poppins"/>
              </a:rPr>
              <a:t>TO SET GOALS</a:t>
            </a:r>
          </a:p>
        </p:txBody>
      </p:sp>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4"/>
          <a:srcRect/>
          <a:stretch/>
        </p:blipFill>
        <p:spPr>
          <a:xfrm>
            <a:off x="4658554" y="1904328"/>
            <a:ext cx="2916399" cy="2916399"/>
          </a:xfrm>
          <a:prstGeom prst="rect">
            <a:avLst/>
          </a:prstGeom>
          <a:effectLst>
            <a:glow rad="150533">
              <a:schemeClr val="bg1">
                <a:alpha val="40000"/>
              </a:schemeClr>
            </a:glow>
          </a:effectLst>
        </p:spPr>
      </p:pic>
      <p:pic>
        <p:nvPicPr>
          <p:cNvPr id="2" name="Picture 1">
            <a:extLst>
              <a:ext uri="{FF2B5EF4-FFF2-40B4-BE49-F238E27FC236}">
                <a16:creationId xmlns:a16="http://schemas.microsoft.com/office/drawing/2014/main" id="{8D5D8EB0-3413-8924-5146-4C6435DFD1F0}"/>
              </a:ext>
            </a:extLst>
          </p:cNvPr>
          <p:cNvPicPr>
            <a:picLocks noChangeAspect="1"/>
          </p:cNvPicPr>
          <p:nvPr/>
        </p:nvPicPr>
        <p:blipFill>
          <a:blip r:embed="rId5"/>
          <a:stretch>
            <a:fillRect/>
          </a:stretch>
        </p:blipFill>
        <p:spPr>
          <a:xfrm>
            <a:off x="7574953" y="257216"/>
            <a:ext cx="4341818" cy="596156"/>
          </a:xfrm>
          <a:prstGeom prst="rect">
            <a:avLst/>
          </a:prstGeom>
        </p:spPr>
      </p:pic>
      <p:pic>
        <p:nvPicPr>
          <p:cNvPr id="8" name="Picture 7">
            <a:extLst>
              <a:ext uri="{FF2B5EF4-FFF2-40B4-BE49-F238E27FC236}">
                <a16:creationId xmlns:a16="http://schemas.microsoft.com/office/drawing/2014/main" id="{C235B55C-F582-6F25-E1AB-D96AF21B59E5}"/>
              </a:ext>
            </a:extLst>
          </p:cNvPr>
          <p:cNvPicPr>
            <a:picLocks noChangeAspect="1"/>
          </p:cNvPicPr>
          <p:nvPr/>
        </p:nvPicPr>
        <p:blipFill>
          <a:blip r:embed="rId6"/>
          <a:stretch>
            <a:fillRect/>
          </a:stretch>
        </p:blipFill>
        <p:spPr>
          <a:xfrm>
            <a:off x="-221637" y="2185899"/>
            <a:ext cx="4880191" cy="4243644"/>
          </a:xfrm>
          <a:prstGeom prst="rect">
            <a:avLst/>
          </a:prstGeom>
        </p:spPr>
      </p:pic>
      <p:pic>
        <p:nvPicPr>
          <p:cNvPr id="10" name="Picture 9">
            <a:extLst>
              <a:ext uri="{FF2B5EF4-FFF2-40B4-BE49-F238E27FC236}">
                <a16:creationId xmlns:a16="http://schemas.microsoft.com/office/drawing/2014/main" id="{E1445824-C4F0-5ED4-3424-360EFED12513}"/>
              </a:ext>
            </a:extLst>
          </p:cNvPr>
          <p:cNvPicPr>
            <a:picLocks noChangeAspect="1"/>
          </p:cNvPicPr>
          <p:nvPr/>
        </p:nvPicPr>
        <p:blipFill rotWithShape="1">
          <a:blip r:embed="rId7">
            <a:alphaModFix amt="41000"/>
          </a:blip>
          <a:srcRect t="1" b="45453"/>
          <a:stretch/>
        </p:blipFill>
        <p:spPr>
          <a:xfrm>
            <a:off x="9676039" y="5280212"/>
            <a:ext cx="2493722" cy="1091003"/>
          </a:xfrm>
          <a:prstGeom prst="rect">
            <a:avLst/>
          </a:prstGeom>
        </p:spPr>
      </p:pic>
      <p:cxnSp>
        <p:nvCxnSpPr>
          <p:cNvPr id="6" name="Straight Connector 5">
            <a:extLst>
              <a:ext uri="{FF2B5EF4-FFF2-40B4-BE49-F238E27FC236}">
                <a16:creationId xmlns:a16="http://schemas.microsoft.com/office/drawing/2014/main" id="{9CBA4824-4F27-327A-E622-21AB9882D8AF}"/>
              </a:ext>
            </a:extLst>
          </p:cNvPr>
          <p:cNvCxnSpPr>
            <a:cxnSpLocks/>
          </p:cNvCxnSpPr>
          <p:nvPr/>
        </p:nvCxnSpPr>
        <p:spPr>
          <a:xfrm>
            <a:off x="5226104" y="5440559"/>
            <a:ext cx="1781298" cy="0"/>
          </a:xfrm>
          <a:prstGeom prst="line">
            <a:avLst/>
          </a:prstGeom>
          <a:ln w="57150">
            <a:solidFill>
              <a:srgbClr val="0221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7EF919-4D65-68D6-49D1-A524A0D2DE30}"/>
              </a:ext>
            </a:extLst>
          </p:cNvPr>
          <p:cNvPicPr>
            <a:picLocks noChangeAspect="1"/>
          </p:cNvPicPr>
          <p:nvPr/>
        </p:nvPicPr>
        <p:blipFill>
          <a:blip r:embed="rId2">
            <a:alphaModFix amt="50000"/>
          </a:blip>
          <a:stretch>
            <a:fillRect/>
          </a:stretch>
        </p:blipFill>
        <p:spPr>
          <a:xfrm>
            <a:off x="8882711" y="832698"/>
            <a:ext cx="4061777" cy="5415702"/>
          </a:xfrm>
          <a:prstGeom prst="rect">
            <a:avLst/>
          </a:prstGeom>
        </p:spPr>
      </p:pic>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3"/>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8580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BREAK IT INTO SMALL STEPS</a:t>
            </a:r>
          </a:p>
        </p:txBody>
      </p:sp>
      <p:sp>
        <p:nvSpPr>
          <p:cNvPr id="9" name="TextBox 2">
            <a:extLst>
              <a:ext uri="{FF2B5EF4-FFF2-40B4-BE49-F238E27FC236}">
                <a16:creationId xmlns:a16="http://schemas.microsoft.com/office/drawing/2014/main" id="{B3E17B60-00AF-F10E-BC0F-FE7F064BED9B}"/>
              </a:ext>
            </a:extLst>
          </p:cNvPr>
          <p:cNvSpPr txBox="1"/>
          <p:nvPr/>
        </p:nvSpPr>
        <p:spPr>
          <a:xfrm>
            <a:off x="905436" y="1705451"/>
            <a:ext cx="6418730" cy="4712444"/>
          </a:xfrm>
          <a:prstGeom prst="rect">
            <a:avLst/>
          </a:prstGeom>
        </p:spPr>
        <p:txBody>
          <a:bodyPr wrap="square" lIns="0" tIns="0" rIns="0" bIns="0" rtlCol="0" anchor="t">
            <a:spAutoFit/>
          </a:bodyPr>
          <a:lstStyle/>
          <a:p>
            <a:pPr marL="692150" lvl="1" indent="-269875">
              <a:lnSpc>
                <a:spcPts val="3660"/>
              </a:lnSpc>
              <a:buFont typeface="Arial"/>
              <a:buChar char="•"/>
            </a:pPr>
            <a:r>
              <a:rPr lang="en-US" sz="2400" dirty="0">
                <a:solidFill>
                  <a:srgbClr val="939598"/>
                </a:solidFill>
                <a:latin typeface="Poppins"/>
              </a:rPr>
              <a:t>Use a goal ladder.</a:t>
            </a:r>
          </a:p>
          <a:p>
            <a:pPr marL="692150" lvl="1" indent="-269875">
              <a:lnSpc>
                <a:spcPts val="3660"/>
              </a:lnSpc>
              <a:buFont typeface="Arial"/>
              <a:buChar char="•"/>
            </a:pPr>
            <a:r>
              <a:rPr lang="en-US" sz="2400" dirty="0">
                <a:solidFill>
                  <a:srgbClr val="939598"/>
                </a:solidFill>
                <a:latin typeface="Poppins"/>
              </a:rPr>
              <a:t>At the top of the ladder is the big goal.</a:t>
            </a:r>
          </a:p>
          <a:p>
            <a:pPr marL="692150" lvl="1" indent="-269875">
              <a:lnSpc>
                <a:spcPts val="3660"/>
              </a:lnSpc>
              <a:buFont typeface="Arial"/>
              <a:buChar char="•"/>
            </a:pPr>
            <a:r>
              <a:rPr lang="en-US" sz="2400" dirty="0">
                <a:solidFill>
                  <a:srgbClr val="939598"/>
                </a:solidFill>
                <a:latin typeface="Poppins"/>
              </a:rPr>
              <a:t>Each rung on the ladder are the smaller goals or steps required to get to the top.</a:t>
            </a:r>
          </a:p>
          <a:p>
            <a:pPr marL="1376363" lvl="1" indent="-417513">
              <a:lnSpc>
                <a:spcPts val="3660"/>
              </a:lnSpc>
              <a:buFont typeface="Arial"/>
              <a:buChar char="•"/>
            </a:pPr>
            <a:r>
              <a:rPr lang="en-US" sz="2400" dirty="0">
                <a:solidFill>
                  <a:srgbClr val="939598"/>
                </a:solidFill>
                <a:latin typeface="Poppins"/>
              </a:rPr>
              <a:t>These steps should be very specific.</a:t>
            </a:r>
          </a:p>
          <a:p>
            <a:pPr marL="692150" lvl="1" indent="-269875">
              <a:lnSpc>
                <a:spcPts val="3660"/>
              </a:lnSpc>
              <a:buFont typeface="Arial"/>
              <a:buChar char="•"/>
            </a:pPr>
            <a:r>
              <a:rPr lang="en-US" sz="2400" dirty="0">
                <a:solidFill>
                  <a:srgbClr val="939598"/>
                </a:solidFill>
                <a:latin typeface="Poppins"/>
              </a:rPr>
              <a:t>It's much easier to measure your progress this way.</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4"/>
          <a:srcRect/>
          <a:stretch/>
        </p:blipFill>
        <p:spPr>
          <a:xfrm>
            <a:off x="170881" y="5554466"/>
            <a:ext cx="594022" cy="594022"/>
          </a:xfrm>
          <a:prstGeom prst="rect">
            <a:avLst/>
          </a:prstGeom>
          <a:effectLst>
            <a:glow rad="150533">
              <a:schemeClr val="bg1">
                <a:alpha val="40000"/>
              </a:schemeClr>
            </a:glow>
          </a:effectLst>
        </p:spPr>
      </p:pic>
      <p:pic>
        <p:nvPicPr>
          <p:cNvPr id="7" name="Graphic 6" descr="Upstairs with solid fill">
            <a:extLst>
              <a:ext uri="{FF2B5EF4-FFF2-40B4-BE49-F238E27FC236}">
                <a16:creationId xmlns:a16="http://schemas.microsoft.com/office/drawing/2014/main" id="{5DA1FF0A-415D-3AB8-98E9-FF2C3009C9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965" y="642929"/>
            <a:ext cx="914400" cy="914400"/>
          </a:xfrm>
          <a:prstGeom prst="rect">
            <a:avLst/>
          </a:prstGeom>
        </p:spPr>
      </p:pic>
      <p:sp>
        <p:nvSpPr>
          <p:cNvPr id="8" name="TextBox 7">
            <a:extLst>
              <a:ext uri="{FF2B5EF4-FFF2-40B4-BE49-F238E27FC236}">
                <a16:creationId xmlns:a16="http://schemas.microsoft.com/office/drawing/2014/main" id="{FFC7462B-7AA1-C6D6-28BE-8A590CD5949A}"/>
              </a:ext>
            </a:extLst>
          </p:cNvPr>
          <p:cNvSpPr txBox="1"/>
          <p:nvPr/>
        </p:nvSpPr>
        <p:spPr>
          <a:xfrm>
            <a:off x="7736536" y="1936376"/>
            <a:ext cx="3567953" cy="3046988"/>
          </a:xfrm>
          <a:prstGeom prst="rect">
            <a:avLst/>
          </a:prstGeom>
          <a:solidFill>
            <a:srgbClr val="022179"/>
          </a:solidFill>
        </p:spPr>
        <p:txBody>
          <a:bodyPr wrap="square" tIns="182880" bIns="274320" rtlCol="0">
            <a:spAutoFit/>
          </a:bodyPr>
          <a:lstStyle/>
          <a:p>
            <a:pPr marL="346075" lvl="1" indent="-231775">
              <a:buFont typeface="Arial"/>
              <a:buChar char="•"/>
            </a:pPr>
            <a:r>
              <a:rPr lang="en-US" sz="2400" dirty="0">
                <a:solidFill>
                  <a:schemeClr val="bg1"/>
                </a:solidFill>
                <a:latin typeface="Poppins"/>
              </a:rPr>
              <a:t>Don't forget the</a:t>
            </a:r>
            <a:br>
              <a:rPr lang="en-US" sz="2400" dirty="0">
                <a:solidFill>
                  <a:schemeClr val="bg1"/>
                </a:solidFill>
                <a:latin typeface="Poppins"/>
              </a:rPr>
            </a:br>
            <a:r>
              <a:rPr lang="en-US" sz="2400" dirty="0">
                <a:solidFill>
                  <a:schemeClr val="bg1"/>
                </a:solidFill>
                <a:latin typeface="Poppins"/>
              </a:rPr>
              <a:t>3 W's:</a:t>
            </a:r>
          </a:p>
          <a:p>
            <a:pPr marL="914400" lvl="1" indent="-284163">
              <a:buFont typeface="Arial"/>
              <a:buChar char="•"/>
            </a:pPr>
            <a:r>
              <a:rPr lang="en-US" sz="2400" dirty="0">
                <a:solidFill>
                  <a:schemeClr val="bg1"/>
                </a:solidFill>
                <a:latin typeface="Poppins"/>
              </a:rPr>
              <a:t>Who can help? </a:t>
            </a:r>
          </a:p>
          <a:p>
            <a:pPr marL="914400" lvl="1" indent="-284163">
              <a:buFont typeface="Arial"/>
              <a:buChar char="•"/>
            </a:pPr>
            <a:r>
              <a:rPr lang="en-US" sz="2400" dirty="0">
                <a:solidFill>
                  <a:schemeClr val="bg1"/>
                </a:solidFill>
                <a:latin typeface="Poppins"/>
              </a:rPr>
              <a:t>What do I need to do? </a:t>
            </a:r>
          </a:p>
          <a:p>
            <a:pPr marL="914400" lvl="1" indent="-284163">
              <a:buFont typeface="Arial"/>
              <a:buChar char="•"/>
            </a:pPr>
            <a:r>
              <a:rPr lang="en-US" sz="2400" dirty="0">
                <a:solidFill>
                  <a:schemeClr val="bg1"/>
                </a:solidFill>
                <a:latin typeface="Poppins"/>
              </a:rPr>
              <a:t>When do I need to do it?</a:t>
            </a:r>
          </a:p>
        </p:txBody>
      </p:sp>
    </p:spTree>
    <p:extLst>
      <p:ext uri="{BB962C8B-B14F-4D97-AF65-F5344CB8AC3E}">
        <p14:creationId xmlns:p14="http://schemas.microsoft.com/office/powerpoint/2010/main" val="206265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AEFBB1-2968-71B9-3324-03ECF70BCC2B}"/>
              </a:ext>
            </a:extLst>
          </p:cNvPr>
          <p:cNvPicPr>
            <a:picLocks noChangeAspect="1"/>
          </p:cNvPicPr>
          <p:nvPr/>
        </p:nvPicPr>
        <p:blipFill>
          <a:blip r:embed="rId2"/>
          <a:stretch>
            <a:fillRect/>
          </a:stretch>
        </p:blipFill>
        <p:spPr>
          <a:xfrm>
            <a:off x="7584652" y="3227292"/>
            <a:ext cx="4904677" cy="3266515"/>
          </a:xfrm>
          <a:prstGeom prst="rect">
            <a:avLst/>
          </a:prstGeom>
        </p:spPr>
      </p:pic>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3"/>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1738059" y="1853147"/>
            <a:ext cx="7504554" cy="3810017"/>
          </a:xfrm>
          <a:prstGeom prst="rect">
            <a:avLst/>
          </a:prstGeom>
        </p:spPr>
        <p:txBody>
          <a:bodyPr wrap="square" lIns="0" tIns="0" rIns="0" bIns="0" rtlCol="0" anchor="t">
            <a:spAutoFit/>
          </a:bodyPr>
          <a:lstStyle/>
          <a:p>
            <a:pPr marL="457200" indent="-457200">
              <a:lnSpc>
                <a:spcPts val="5040"/>
              </a:lnSpc>
              <a:buFont typeface="Arial" panose="020B0604020202020204" pitchFamily="34" charset="0"/>
              <a:buChar char="•"/>
            </a:pPr>
            <a:r>
              <a:rPr lang="en-US" sz="3200" dirty="0">
                <a:solidFill>
                  <a:srgbClr val="939598"/>
                </a:solidFill>
                <a:latin typeface="Poppins"/>
              </a:rPr>
              <a:t>Think about what will you do when things get hard?</a:t>
            </a:r>
          </a:p>
          <a:p>
            <a:pPr marL="457200" indent="-457200">
              <a:lnSpc>
                <a:spcPts val="5040"/>
              </a:lnSpc>
              <a:buFont typeface="Arial" panose="020B0604020202020204" pitchFamily="34" charset="0"/>
              <a:buChar char="•"/>
            </a:pPr>
            <a:r>
              <a:rPr lang="en-US" sz="3200" dirty="0">
                <a:solidFill>
                  <a:srgbClr val="939598"/>
                </a:solidFill>
                <a:latin typeface="Poppins"/>
              </a:rPr>
              <a:t>Try to anticipate what, or who, might stand in your way.</a:t>
            </a:r>
          </a:p>
          <a:p>
            <a:pPr marL="457200" indent="-457200">
              <a:lnSpc>
                <a:spcPts val="5040"/>
              </a:lnSpc>
              <a:buFont typeface="Arial" panose="020B0604020202020204" pitchFamily="34" charset="0"/>
              <a:buChar char="•"/>
            </a:pPr>
            <a:r>
              <a:rPr lang="en-US" sz="3200" dirty="0">
                <a:solidFill>
                  <a:srgbClr val="939598"/>
                </a:solidFill>
                <a:latin typeface="Poppins"/>
              </a:rPr>
              <a:t>Imagine what you will do when this happens. </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603588" y="914024"/>
            <a:ext cx="774660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REFLECT ON THE OBSTACLES</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764903" y="847920"/>
            <a:ext cx="723695" cy="668028"/>
            <a:chOff x="8418513" y="1203325"/>
            <a:chExt cx="185737" cy="171450"/>
          </a:xfrm>
          <a:solidFill>
            <a:srgbClr val="F5CE45"/>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4"/>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84216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5AE8482C-FE34-0D7D-4629-66FB5DA5AF2F}"/>
              </a:ext>
            </a:extLst>
          </p:cNvPr>
          <p:cNvSpPr txBox="1">
            <a:spLocks/>
          </p:cNvSpPr>
          <p:nvPr/>
        </p:nvSpPr>
        <p:spPr>
          <a:xfrm>
            <a:off x="1657597" y="832698"/>
            <a:ext cx="473429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DISCUSSION</a:t>
            </a:r>
          </a:p>
        </p:txBody>
      </p:sp>
      <p:pic>
        <p:nvPicPr>
          <p:cNvPr id="7" name="Graphic 6" descr="Meeting with solid fill">
            <a:extLst>
              <a:ext uri="{FF2B5EF4-FFF2-40B4-BE49-F238E27FC236}">
                <a16:creationId xmlns:a16="http://schemas.microsoft.com/office/drawing/2014/main" id="{2F544FAE-F1A4-9C3F-92E7-A6647E2512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7" y="642929"/>
            <a:ext cx="914400" cy="914400"/>
          </a:xfrm>
          <a:prstGeom prst="rect">
            <a:avLst/>
          </a:prstGeom>
        </p:spPr>
      </p:pic>
      <p:sp>
        <p:nvSpPr>
          <p:cNvPr id="8" name="Oval 7">
            <a:extLst>
              <a:ext uri="{FF2B5EF4-FFF2-40B4-BE49-F238E27FC236}">
                <a16:creationId xmlns:a16="http://schemas.microsoft.com/office/drawing/2014/main" id="{B7EDEFB4-9564-D66B-EB60-E45852BAD16F}"/>
              </a:ext>
            </a:extLst>
          </p:cNvPr>
          <p:cNvSpPr/>
          <p:nvPr/>
        </p:nvSpPr>
        <p:spPr>
          <a:xfrm>
            <a:off x="942566" y="1616764"/>
            <a:ext cx="3778098" cy="3778098"/>
          </a:xfrm>
          <a:prstGeom prst="ellipse">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latin typeface="Poppins"/>
              </a:rPr>
              <a:t>What are some obstacles you have run into when trying to accomplish a goal? </a:t>
            </a:r>
          </a:p>
        </p:txBody>
      </p:sp>
      <p:sp>
        <p:nvSpPr>
          <p:cNvPr id="11" name="Oval 10">
            <a:extLst>
              <a:ext uri="{FF2B5EF4-FFF2-40B4-BE49-F238E27FC236}">
                <a16:creationId xmlns:a16="http://schemas.microsoft.com/office/drawing/2014/main" id="{A9D05CA4-1DC8-F996-672A-664D46D8DDCE}"/>
              </a:ext>
            </a:extLst>
          </p:cNvPr>
          <p:cNvSpPr/>
          <p:nvPr/>
        </p:nvSpPr>
        <p:spPr>
          <a:xfrm>
            <a:off x="7678271" y="1557843"/>
            <a:ext cx="3884063" cy="3884063"/>
          </a:xfrm>
          <a:prstGeom prst="ellipse">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Poppins"/>
              </a:rPr>
              <a:t>How did you overcome these obstacles?</a:t>
            </a:r>
          </a:p>
        </p:txBody>
      </p:sp>
      <p:pic>
        <p:nvPicPr>
          <p:cNvPr id="2" name="Picture 1">
            <a:extLst>
              <a:ext uri="{FF2B5EF4-FFF2-40B4-BE49-F238E27FC236}">
                <a16:creationId xmlns:a16="http://schemas.microsoft.com/office/drawing/2014/main" id="{F092BC20-B911-ACF0-32DB-D6C230D706B2}"/>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6" name="Picture 5">
            <a:extLst>
              <a:ext uri="{FF2B5EF4-FFF2-40B4-BE49-F238E27FC236}">
                <a16:creationId xmlns:a16="http://schemas.microsoft.com/office/drawing/2014/main" id="{20B9C783-E403-24A0-FB09-169E03EBB520}"/>
              </a:ext>
            </a:extLst>
          </p:cNvPr>
          <p:cNvPicPr>
            <a:picLocks noChangeAspect="1"/>
          </p:cNvPicPr>
          <p:nvPr/>
        </p:nvPicPr>
        <p:blipFill>
          <a:blip r:embed="rId6"/>
          <a:stretch>
            <a:fillRect/>
          </a:stretch>
        </p:blipFill>
        <p:spPr>
          <a:xfrm>
            <a:off x="4850653" y="2091279"/>
            <a:ext cx="2697629" cy="4170568"/>
          </a:xfrm>
          <a:prstGeom prst="rect">
            <a:avLst/>
          </a:prstGeom>
        </p:spPr>
      </p:pic>
    </p:spTree>
    <p:extLst>
      <p:ext uri="{BB962C8B-B14F-4D97-AF65-F5344CB8AC3E}">
        <p14:creationId xmlns:p14="http://schemas.microsoft.com/office/powerpoint/2010/main" val="190782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498070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MAKE A CHOICE!</a:t>
            </a:r>
          </a:p>
        </p:txBody>
      </p:sp>
      <p:sp>
        <p:nvSpPr>
          <p:cNvPr id="18" name="Rounded Rectangle 17">
            <a:extLst>
              <a:ext uri="{FF2B5EF4-FFF2-40B4-BE49-F238E27FC236}">
                <a16:creationId xmlns:a16="http://schemas.microsoft.com/office/drawing/2014/main" id="{DE87D22F-5277-9D55-0B96-F88BE2FDA6A3}"/>
              </a:ext>
            </a:extLst>
          </p:cNvPr>
          <p:cNvSpPr/>
          <p:nvPr/>
        </p:nvSpPr>
        <p:spPr>
          <a:xfrm>
            <a:off x="1742734" y="1625591"/>
            <a:ext cx="4648342" cy="1036927"/>
          </a:xfrm>
          <a:prstGeom prst="round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r>
              <a:rPr lang="en-US" sz="2800" dirty="0">
                <a:solidFill>
                  <a:schemeClr val="bg1"/>
                </a:solidFill>
                <a:latin typeface="Poppins"/>
              </a:rPr>
              <a:t>BONUS: Write down and monitor your progress.</a:t>
            </a:r>
          </a:p>
        </p:txBody>
      </p:sp>
      <p:sp>
        <p:nvSpPr>
          <p:cNvPr id="19" name="Rounded Rectangle 18">
            <a:extLst>
              <a:ext uri="{FF2B5EF4-FFF2-40B4-BE49-F238E27FC236}">
                <a16:creationId xmlns:a16="http://schemas.microsoft.com/office/drawing/2014/main" id="{16C02015-5FCA-17F3-8322-290A0F75AAC6}"/>
              </a:ext>
            </a:extLst>
          </p:cNvPr>
          <p:cNvSpPr/>
          <p:nvPr/>
        </p:nvSpPr>
        <p:spPr>
          <a:xfrm>
            <a:off x="1742734" y="2789804"/>
            <a:ext cx="6571130" cy="1036927"/>
          </a:xfrm>
          <a:prstGeom prst="round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r>
              <a:rPr lang="en-US" sz="2800" dirty="0">
                <a:solidFill>
                  <a:schemeClr val="bg1"/>
                </a:solidFill>
                <a:latin typeface="Poppins"/>
              </a:rPr>
              <a:t>By writing it down, you are 42% more likely to achieve your goal.</a:t>
            </a:r>
          </a:p>
        </p:txBody>
      </p:sp>
      <p:sp>
        <p:nvSpPr>
          <p:cNvPr id="20" name="Rounded Rectangle 19">
            <a:extLst>
              <a:ext uri="{FF2B5EF4-FFF2-40B4-BE49-F238E27FC236}">
                <a16:creationId xmlns:a16="http://schemas.microsoft.com/office/drawing/2014/main" id="{EA95F010-605C-1307-6B1E-9EA92A4B44CD}"/>
              </a:ext>
            </a:extLst>
          </p:cNvPr>
          <p:cNvSpPr/>
          <p:nvPr/>
        </p:nvSpPr>
        <p:spPr>
          <a:xfrm>
            <a:off x="1742734" y="3954017"/>
            <a:ext cx="5656729" cy="1036927"/>
          </a:xfrm>
          <a:prstGeom prst="round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r>
              <a:rPr lang="en-US" sz="2800" dirty="0">
                <a:solidFill>
                  <a:schemeClr val="bg1"/>
                </a:solidFill>
                <a:latin typeface="Poppins"/>
              </a:rPr>
              <a:t>Reaching goals is not easy - it takes hard work!</a:t>
            </a:r>
          </a:p>
        </p:txBody>
      </p:sp>
      <p:pic>
        <p:nvPicPr>
          <p:cNvPr id="3" name="Graphic 2">
            <a:extLst>
              <a:ext uri="{FF2B5EF4-FFF2-40B4-BE49-F238E27FC236}">
                <a16:creationId xmlns:a16="http://schemas.microsoft.com/office/drawing/2014/main" id="{370C77A1-CF3A-106D-2F1D-D3DD3ABE47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7" y="748632"/>
            <a:ext cx="876959" cy="876959"/>
          </a:xfrm>
          <a:prstGeom prst="rect">
            <a:avLst/>
          </a:prstGeom>
        </p:spPr>
      </p:pic>
      <p:pic>
        <p:nvPicPr>
          <p:cNvPr id="2" name="Picture 1">
            <a:extLst>
              <a:ext uri="{FF2B5EF4-FFF2-40B4-BE49-F238E27FC236}">
                <a16:creationId xmlns:a16="http://schemas.microsoft.com/office/drawing/2014/main" id="{FCB97D34-E6AF-F057-ECF4-41C80C8F5CB7}"/>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
        <p:nvSpPr>
          <p:cNvPr id="6" name="Rounded Rectangle 5">
            <a:extLst>
              <a:ext uri="{FF2B5EF4-FFF2-40B4-BE49-F238E27FC236}">
                <a16:creationId xmlns:a16="http://schemas.microsoft.com/office/drawing/2014/main" id="{346C0F76-DAE4-F3A2-82C7-474E270B3EDE}"/>
              </a:ext>
            </a:extLst>
          </p:cNvPr>
          <p:cNvSpPr/>
          <p:nvPr/>
        </p:nvSpPr>
        <p:spPr>
          <a:xfrm>
            <a:off x="1742734" y="5118230"/>
            <a:ext cx="8455517" cy="1036927"/>
          </a:xfrm>
          <a:prstGeom prst="roundRect">
            <a:avLst/>
          </a:prstGeom>
          <a:solidFill>
            <a:srgbClr val="F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r>
              <a:rPr lang="en-US" sz="2800" dirty="0">
                <a:solidFill>
                  <a:schemeClr val="bg1"/>
                </a:solidFill>
                <a:latin typeface="Poppins"/>
              </a:rPr>
              <a:t>But you will have a harder time achieving the goals that you don't make a choice to set! </a:t>
            </a:r>
          </a:p>
        </p:txBody>
      </p:sp>
    </p:spTree>
    <p:extLst>
      <p:ext uri="{BB962C8B-B14F-4D97-AF65-F5344CB8AC3E}">
        <p14:creationId xmlns:p14="http://schemas.microsoft.com/office/powerpoint/2010/main" val="224599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98394A-F2D1-6272-BD74-70BF0D3E7CD8}"/>
              </a:ext>
            </a:extLst>
          </p:cNvPr>
          <p:cNvPicPr>
            <a:picLocks noChangeAspect="1"/>
          </p:cNvPicPr>
          <p:nvPr/>
        </p:nvPicPr>
        <p:blipFill rotWithShape="1">
          <a:blip r:embed="rId2"/>
          <a:srcRect t="13924" b="9414"/>
          <a:stretch/>
        </p:blipFill>
        <p:spPr>
          <a:xfrm>
            <a:off x="0" y="0"/>
            <a:ext cx="12192000" cy="6217920"/>
          </a:xfrm>
          <a:prstGeom prst="rect">
            <a:avLst/>
          </a:prstGeom>
        </p:spPr>
      </p:pic>
      <p:sp>
        <p:nvSpPr>
          <p:cNvPr id="9" name="Rectangle 8">
            <a:extLst>
              <a:ext uri="{FF2B5EF4-FFF2-40B4-BE49-F238E27FC236}">
                <a16:creationId xmlns:a16="http://schemas.microsoft.com/office/drawing/2014/main" id="{7E29E960-73A7-3027-37F2-747D749214DF}"/>
              </a:ext>
            </a:extLst>
          </p:cNvPr>
          <p:cNvSpPr/>
          <p:nvPr/>
        </p:nvSpPr>
        <p:spPr>
          <a:xfrm>
            <a:off x="-2" y="1"/>
            <a:ext cx="12192002" cy="6217920"/>
          </a:xfrm>
          <a:prstGeom prst="rect">
            <a:avLst/>
          </a:prstGeom>
          <a:solidFill>
            <a:srgbClr val="099FDA">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3"/>
          <a:srcRect/>
          <a:stretch/>
        </p:blipFill>
        <p:spPr>
          <a:xfrm>
            <a:off x="8882743" y="209633"/>
            <a:ext cx="3155702" cy="433295"/>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1780859" y="2095347"/>
            <a:ext cx="4228158" cy="1245213"/>
          </a:xfrm>
          <a:prstGeom prst="rect">
            <a:avLst/>
          </a:prstGeom>
        </p:spPr>
        <p:txBody>
          <a:bodyPr wrap="square" lIns="0" tIns="0" rIns="0" bIns="0" rtlCol="0" anchor="t">
            <a:spAutoFit/>
          </a:bodyPr>
          <a:lstStyle/>
          <a:p>
            <a:pPr>
              <a:lnSpc>
                <a:spcPts val="5040"/>
              </a:lnSpc>
            </a:pPr>
            <a:r>
              <a:rPr lang="en-US" sz="3200" dirty="0">
                <a:solidFill>
                  <a:schemeClr val="bg1"/>
                </a:solidFill>
                <a:latin typeface="Poppins"/>
              </a:rPr>
              <a:t>What is a goal you can choose today?</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603588" y="1272612"/>
            <a:ext cx="350081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764903" y="1206508"/>
            <a:ext cx="723695" cy="668028"/>
            <a:chOff x="8418513" y="1203325"/>
            <a:chExt cx="185737" cy="171450"/>
          </a:xfrm>
          <a:solidFill>
            <a:schemeClr val="bg1">
              <a:lumMod val="95000"/>
            </a:schemeClr>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4"/>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99278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C265B79-2710-0034-E85D-5ADFE0BABDD2}"/>
              </a:ext>
            </a:extLst>
          </p:cNvPr>
          <p:cNvSpPr/>
          <p:nvPr/>
        </p:nvSpPr>
        <p:spPr>
          <a:xfrm>
            <a:off x="7565157" y="2209483"/>
            <a:ext cx="3246269" cy="682894"/>
          </a:xfrm>
          <a:prstGeom prst="roundRect">
            <a:avLst>
              <a:gd name="adj" fmla="val 50000"/>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31F29507-DBF2-9210-DA44-24A25FF4D4E0}"/>
              </a:ext>
            </a:extLst>
          </p:cNvPr>
          <p:cNvSpPr/>
          <p:nvPr/>
        </p:nvSpPr>
        <p:spPr>
          <a:xfrm>
            <a:off x="1980146" y="5104805"/>
            <a:ext cx="3246269" cy="682894"/>
          </a:xfrm>
          <a:prstGeom prst="roundRect">
            <a:avLst>
              <a:gd name="adj" fmla="val 50000"/>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453939A7-EB78-2B61-C38E-51448E1DA5EB}"/>
              </a:ext>
            </a:extLst>
          </p:cNvPr>
          <p:cNvSpPr/>
          <p:nvPr/>
        </p:nvSpPr>
        <p:spPr>
          <a:xfrm>
            <a:off x="1996558" y="3127380"/>
            <a:ext cx="2442655" cy="682894"/>
          </a:xfrm>
          <a:prstGeom prst="roundRect">
            <a:avLst>
              <a:gd name="adj" fmla="val 50000"/>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FF38B3A4-3585-F6A1-4884-4ED914AA4443}"/>
              </a:ext>
            </a:extLst>
          </p:cNvPr>
          <p:cNvSpPr/>
          <p:nvPr/>
        </p:nvSpPr>
        <p:spPr>
          <a:xfrm>
            <a:off x="1980146" y="4073631"/>
            <a:ext cx="1937422" cy="697673"/>
          </a:xfrm>
          <a:prstGeom prst="roundRect">
            <a:avLst>
              <a:gd name="adj" fmla="val 50000"/>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378397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CHECK OUT</a:t>
            </a:r>
          </a:p>
        </p:txBody>
      </p:sp>
      <p:sp>
        <p:nvSpPr>
          <p:cNvPr id="7" name="TextBox 4">
            <a:extLst>
              <a:ext uri="{FF2B5EF4-FFF2-40B4-BE49-F238E27FC236}">
                <a16:creationId xmlns:a16="http://schemas.microsoft.com/office/drawing/2014/main" id="{31B59780-DFC0-6FDF-95CF-F0D4094F5BA5}"/>
              </a:ext>
            </a:extLst>
          </p:cNvPr>
          <p:cNvSpPr txBox="1"/>
          <p:nvPr/>
        </p:nvSpPr>
        <p:spPr>
          <a:xfrm>
            <a:off x="1793631" y="1493854"/>
            <a:ext cx="7696610" cy="536685"/>
          </a:xfrm>
          <a:prstGeom prst="rect">
            <a:avLst/>
          </a:prstGeom>
        </p:spPr>
        <p:txBody>
          <a:bodyPr wrap="square" lIns="0" tIns="0" rIns="0" bIns="0" rtlCol="0" anchor="t">
            <a:spAutoFit/>
          </a:bodyPr>
          <a:lstStyle/>
          <a:p>
            <a:pPr algn="l">
              <a:lnSpc>
                <a:spcPts val="4320"/>
              </a:lnSpc>
            </a:pPr>
            <a:r>
              <a:rPr lang="en-US" sz="3200" dirty="0">
                <a:solidFill>
                  <a:srgbClr val="939598"/>
                </a:solidFill>
                <a:latin typeface="Poppins"/>
              </a:rPr>
              <a:t>What will you do for yourself today?</a:t>
            </a:r>
          </a:p>
        </p:txBody>
      </p:sp>
      <p:pic>
        <p:nvPicPr>
          <p:cNvPr id="11" name="Graphic 10" descr="Magnifying glass with solid fill">
            <a:extLst>
              <a:ext uri="{FF2B5EF4-FFF2-40B4-BE49-F238E27FC236}">
                <a16:creationId xmlns:a16="http://schemas.microsoft.com/office/drawing/2014/main" id="{69753DD5-C7E1-017D-2961-207D1619AC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214" y="709512"/>
            <a:ext cx="914400" cy="914400"/>
          </a:xfrm>
          <a:prstGeom prst="rect">
            <a:avLst/>
          </a:prstGeom>
        </p:spPr>
      </p:pic>
      <p:pic>
        <p:nvPicPr>
          <p:cNvPr id="12" name="Picture 5">
            <a:extLst>
              <a:ext uri="{FF2B5EF4-FFF2-40B4-BE49-F238E27FC236}">
                <a16:creationId xmlns:a16="http://schemas.microsoft.com/office/drawing/2014/main" id="{AF5E2DCF-5DCA-7E54-9CA5-7841715240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980146" y="2209483"/>
            <a:ext cx="4422531" cy="682894"/>
          </a:xfrm>
          <a:prstGeom prst="rect">
            <a:avLst/>
          </a:prstGeom>
        </p:spPr>
      </p:pic>
      <p:sp>
        <p:nvSpPr>
          <p:cNvPr id="28" name="TextBox 15">
            <a:extLst>
              <a:ext uri="{FF2B5EF4-FFF2-40B4-BE49-F238E27FC236}">
                <a16:creationId xmlns:a16="http://schemas.microsoft.com/office/drawing/2014/main" id="{91A8E655-3BBE-E399-409C-6AD0AA34E90A}"/>
              </a:ext>
            </a:extLst>
          </p:cNvPr>
          <p:cNvSpPr txBox="1"/>
          <p:nvPr/>
        </p:nvSpPr>
        <p:spPr>
          <a:xfrm>
            <a:off x="2359205" y="2229688"/>
            <a:ext cx="3485774" cy="642484"/>
          </a:xfrm>
          <a:prstGeom prst="rect">
            <a:avLst/>
          </a:prstGeom>
        </p:spPr>
        <p:txBody>
          <a:bodyPr wrap="square" lIns="0" tIns="0" rIns="0" bIns="0" rtlCol="0" anchor="t">
            <a:spAutoFit/>
          </a:bodyPr>
          <a:lstStyle/>
          <a:p>
            <a:pPr>
              <a:lnSpc>
                <a:spcPts val="5180"/>
              </a:lnSpc>
            </a:pPr>
            <a:r>
              <a:rPr lang="en-US" sz="3200" b="1" dirty="0">
                <a:solidFill>
                  <a:schemeClr val="bg1"/>
                </a:solidFill>
                <a:latin typeface="Poppins SemiBold" pitchFamily="2" charset="77"/>
                <a:cs typeface="Poppins SemiBold" pitchFamily="2" charset="77"/>
              </a:rPr>
              <a:t>Move your body</a:t>
            </a:r>
          </a:p>
        </p:txBody>
      </p:sp>
      <p:sp>
        <p:nvSpPr>
          <p:cNvPr id="29" name="TextBox 16">
            <a:extLst>
              <a:ext uri="{FF2B5EF4-FFF2-40B4-BE49-F238E27FC236}">
                <a16:creationId xmlns:a16="http://schemas.microsoft.com/office/drawing/2014/main" id="{67099995-68DB-0C4B-2001-72DED16FC55B}"/>
              </a:ext>
            </a:extLst>
          </p:cNvPr>
          <p:cNvSpPr txBox="1"/>
          <p:nvPr/>
        </p:nvSpPr>
        <p:spPr>
          <a:xfrm>
            <a:off x="2350241" y="3147585"/>
            <a:ext cx="1172876" cy="642484"/>
          </a:xfrm>
          <a:prstGeom prst="rect">
            <a:avLst/>
          </a:prstGeom>
        </p:spPr>
        <p:txBody>
          <a:bodyPr wrap="square" lIns="0" tIns="0" rIns="0" bIns="0" rtlCol="0" anchor="t">
            <a:spAutoFit/>
          </a:bodyPr>
          <a:lstStyle/>
          <a:p>
            <a:pPr>
              <a:lnSpc>
                <a:spcPts val="5180"/>
              </a:lnSpc>
            </a:pPr>
            <a:r>
              <a:rPr lang="en-US" sz="3200" b="1" dirty="0">
                <a:solidFill>
                  <a:srgbClr val="FFFFFF"/>
                </a:solidFill>
                <a:latin typeface="Poppins SemiBold" pitchFamily="2" charset="77"/>
                <a:cs typeface="Poppins SemiBold" pitchFamily="2" charset="77"/>
              </a:rPr>
              <a:t>Draw</a:t>
            </a:r>
          </a:p>
        </p:txBody>
      </p:sp>
      <p:sp>
        <p:nvSpPr>
          <p:cNvPr id="30" name="TextBox 17">
            <a:extLst>
              <a:ext uri="{FF2B5EF4-FFF2-40B4-BE49-F238E27FC236}">
                <a16:creationId xmlns:a16="http://schemas.microsoft.com/office/drawing/2014/main" id="{AC96FAA0-5106-DDF8-07FE-78A0B2C43ABC}"/>
              </a:ext>
            </a:extLst>
          </p:cNvPr>
          <p:cNvSpPr txBox="1"/>
          <p:nvPr/>
        </p:nvSpPr>
        <p:spPr>
          <a:xfrm>
            <a:off x="2359205" y="4163743"/>
            <a:ext cx="1002547" cy="517449"/>
          </a:xfrm>
          <a:prstGeom prst="rect">
            <a:avLst/>
          </a:prstGeom>
        </p:spPr>
        <p:txBody>
          <a:bodyPr wrap="square" lIns="0" tIns="0" rIns="0" bIns="0" rtlCol="0" anchor="t">
            <a:spAutoFit/>
          </a:bodyPr>
          <a:lstStyle/>
          <a:p>
            <a:pPr>
              <a:lnSpc>
                <a:spcPts val="4060"/>
              </a:lnSpc>
            </a:pPr>
            <a:r>
              <a:rPr lang="en-US" sz="3200" b="1" dirty="0">
                <a:solidFill>
                  <a:srgbClr val="FFFFFF"/>
                </a:solidFill>
                <a:latin typeface="Poppins SemiBold" pitchFamily="2" charset="77"/>
                <a:cs typeface="Poppins SemiBold" pitchFamily="2" charset="77"/>
              </a:rPr>
              <a:t>Sing</a:t>
            </a:r>
          </a:p>
        </p:txBody>
      </p:sp>
      <p:sp>
        <p:nvSpPr>
          <p:cNvPr id="31" name="TextBox 18">
            <a:extLst>
              <a:ext uri="{FF2B5EF4-FFF2-40B4-BE49-F238E27FC236}">
                <a16:creationId xmlns:a16="http://schemas.microsoft.com/office/drawing/2014/main" id="{CDE5C285-94BC-9A6D-BD94-4ED58CBAACA6}"/>
              </a:ext>
            </a:extLst>
          </p:cNvPr>
          <p:cNvSpPr txBox="1"/>
          <p:nvPr/>
        </p:nvSpPr>
        <p:spPr>
          <a:xfrm>
            <a:off x="2359206" y="5125010"/>
            <a:ext cx="2517582" cy="642484"/>
          </a:xfrm>
          <a:prstGeom prst="rect">
            <a:avLst/>
          </a:prstGeom>
        </p:spPr>
        <p:txBody>
          <a:bodyPr wrap="square" lIns="0" tIns="0" rIns="0" bIns="0" rtlCol="0" anchor="t">
            <a:spAutoFit/>
          </a:bodyPr>
          <a:lstStyle/>
          <a:p>
            <a:pPr>
              <a:lnSpc>
                <a:spcPts val="5180"/>
              </a:lnSpc>
            </a:pPr>
            <a:r>
              <a:rPr lang="en-US" sz="3200" b="1" dirty="0">
                <a:solidFill>
                  <a:schemeClr val="bg1"/>
                </a:solidFill>
                <a:latin typeface="Poppins SemiBold" pitchFamily="2" charset="77"/>
                <a:cs typeface="Poppins SemiBold" pitchFamily="2" charset="77"/>
              </a:rPr>
              <a:t>Drink water</a:t>
            </a:r>
          </a:p>
        </p:txBody>
      </p:sp>
      <p:sp>
        <p:nvSpPr>
          <p:cNvPr id="32" name="TextBox 19">
            <a:extLst>
              <a:ext uri="{FF2B5EF4-FFF2-40B4-BE49-F238E27FC236}">
                <a16:creationId xmlns:a16="http://schemas.microsoft.com/office/drawing/2014/main" id="{F48700EB-9D7A-7C43-A039-0C34F4F40D98}"/>
              </a:ext>
            </a:extLst>
          </p:cNvPr>
          <p:cNvSpPr txBox="1"/>
          <p:nvPr/>
        </p:nvSpPr>
        <p:spPr>
          <a:xfrm>
            <a:off x="7944217" y="2229688"/>
            <a:ext cx="2661021" cy="642484"/>
          </a:xfrm>
          <a:prstGeom prst="rect">
            <a:avLst/>
          </a:prstGeom>
        </p:spPr>
        <p:txBody>
          <a:bodyPr wrap="square" lIns="0" tIns="0" rIns="0" bIns="0" rtlCol="0" anchor="t">
            <a:spAutoFit/>
          </a:bodyPr>
          <a:lstStyle/>
          <a:p>
            <a:pPr>
              <a:lnSpc>
                <a:spcPts val="5180"/>
              </a:lnSpc>
            </a:pPr>
            <a:r>
              <a:rPr lang="en-US" sz="3200" b="1" dirty="0">
                <a:solidFill>
                  <a:srgbClr val="FFFFFF"/>
                </a:solidFill>
                <a:latin typeface="Poppins SemiBold" pitchFamily="2" charset="77"/>
                <a:cs typeface="Poppins SemiBold" pitchFamily="2" charset="77"/>
              </a:rPr>
              <a:t>Meet friends</a:t>
            </a:r>
          </a:p>
        </p:txBody>
      </p:sp>
      <p:pic>
        <p:nvPicPr>
          <p:cNvPr id="36" name="Graphic 35" descr="Badge Heart with solid fill">
            <a:extLst>
              <a:ext uri="{FF2B5EF4-FFF2-40B4-BE49-F238E27FC236}">
                <a16:creationId xmlns:a16="http://schemas.microsoft.com/office/drawing/2014/main" id="{5472EF74-C0DE-3F0D-9FD3-59A035516B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3548" y="2093730"/>
            <a:ext cx="914400" cy="914400"/>
          </a:xfrm>
          <a:prstGeom prst="rect">
            <a:avLst/>
          </a:prstGeom>
        </p:spPr>
      </p:pic>
      <p:pic>
        <p:nvPicPr>
          <p:cNvPr id="38" name="Graphic 37" descr="Badge Heart with solid fill">
            <a:extLst>
              <a:ext uri="{FF2B5EF4-FFF2-40B4-BE49-F238E27FC236}">
                <a16:creationId xmlns:a16="http://schemas.microsoft.com/office/drawing/2014/main" id="{6EC69ACB-A2C0-E55B-E76A-23007D5CF8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3548" y="3965267"/>
            <a:ext cx="914400" cy="914400"/>
          </a:xfrm>
          <a:prstGeom prst="rect">
            <a:avLst/>
          </a:prstGeom>
        </p:spPr>
      </p:pic>
      <p:pic>
        <p:nvPicPr>
          <p:cNvPr id="39" name="Graphic 38" descr="Badge Heart with solid fill">
            <a:extLst>
              <a:ext uri="{FF2B5EF4-FFF2-40B4-BE49-F238E27FC236}">
                <a16:creationId xmlns:a16="http://schemas.microsoft.com/office/drawing/2014/main" id="{D41584AB-7E27-9DEF-3D85-1E53CD0C3C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13548" y="4989052"/>
            <a:ext cx="914400" cy="914400"/>
          </a:xfrm>
          <a:prstGeom prst="rect">
            <a:avLst/>
          </a:prstGeom>
        </p:spPr>
      </p:pic>
      <p:pic>
        <p:nvPicPr>
          <p:cNvPr id="40" name="Graphic 39" descr="Badge Heart with solid fill">
            <a:extLst>
              <a:ext uri="{FF2B5EF4-FFF2-40B4-BE49-F238E27FC236}">
                <a16:creationId xmlns:a16="http://schemas.microsoft.com/office/drawing/2014/main" id="{E9E26FE0-B80E-F237-D5A3-881AEEC429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98560" y="2093730"/>
            <a:ext cx="914400" cy="914400"/>
          </a:xfrm>
          <a:prstGeom prst="rect">
            <a:avLst/>
          </a:prstGeom>
        </p:spPr>
      </p:pic>
      <p:pic>
        <p:nvPicPr>
          <p:cNvPr id="2" name="Picture 1">
            <a:extLst>
              <a:ext uri="{FF2B5EF4-FFF2-40B4-BE49-F238E27FC236}">
                <a16:creationId xmlns:a16="http://schemas.microsoft.com/office/drawing/2014/main" id="{0D40DF0B-DA45-B4A9-7255-589965723AD4}"/>
              </a:ext>
            </a:extLst>
          </p:cNvPr>
          <p:cNvPicPr>
            <a:picLocks noChangeAspect="1"/>
          </p:cNvPicPr>
          <p:nvPr/>
        </p:nvPicPr>
        <p:blipFill>
          <a:blip r:embed="rId15"/>
          <a:srcRect/>
          <a:stretch/>
        </p:blipFill>
        <p:spPr>
          <a:xfrm>
            <a:off x="170881" y="5599291"/>
            <a:ext cx="594022" cy="594022"/>
          </a:xfrm>
          <a:prstGeom prst="rect">
            <a:avLst/>
          </a:prstGeom>
          <a:effectLst>
            <a:glow rad="150533">
              <a:schemeClr val="bg1">
                <a:alpha val="40000"/>
              </a:schemeClr>
            </a:glow>
          </a:effectLst>
        </p:spPr>
      </p:pic>
      <p:pic>
        <p:nvPicPr>
          <p:cNvPr id="37" name="Graphic 36" descr="Badge Heart with solid fill">
            <a:extLst>
              <a:ext uri="{FF2B5EF4-FFF2-40B4-BE49-F238E27FC236}">
                <a16:creationId xmlns:a16="http://schemas.microsoft.com/office/drawing/2014/main" id="{57BED303-D22A-CEFF-9245-C28225FC795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341089" y="3011627"/>
            <a:ext cx="914400" cy="914400"/>
          </a:xfrm>
          <a:prstGeom prst="rect">
            <a:avLst/>
          </a:prstGeom>
        </p:spPr>
      </p:pic>
      <p:sp>
        <p:nvSpPr>
          <p:cNvPr id="9" name="Rounded Rectangle 8">
            <a:extLst>
              <a:ext uri="{FF2B5EF4-FFF2-40B4-BE49-F238E27FC236}">
                <a16:creationId xmlns:a16="http://schemas.microsoft.com/office/drawing/2014/main" id="{98F878DE-8AEE-3BBE-49F8-8C9C9D85F7CB}"/>
              </a:ext>
            </a:extLst>
          </p:cNvPr>
          <p:cNvSpPr/>
          <p:nvPr/>
        </p:nvSpPr>
        <p:spPr>
          <a:xfrm>
            <a:off x="7565157" y="3127380"/>
            <a:ext cx="4214467" cy="682894"/>
          </a:xfrm>
          <a:prstGeom prst="roundRect">
            <a:avLst>
              <a:gd name="adj" fmla="val 50000"/>
            </a:avLst>
          </a:prstGeom>
          <a:solidFill>
            <a:srgbClr val="F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9">
            <a:extLst>
              <a:ext uri="{FF2B5EF4-FFF2-40B4-BE49-F238E27FC236}">
                <a16:creationId xmlns:a16="http://schemas.microsoft.com/office/drawing/2014/main" id="{7338260A-4312-4479-9F61-5F8F07D606D6}"/>
              </a:ext>
            </a:extLst>
          </p:cNvPr>
          <p:cNvSpPr txBox="1"/>
          <p:nvPr/>
        </p:nvSpPr>
        <p:spPr>
          <a:xfrm>
            <a:off x="7944217" y="3157203"/>
            <a:ext cx="3674033" cy="623248"/>
          </a:xfrm>
          <a:prstGeom prst="rect">
            <a:avLst/>
          </a:prstGeom>
        </p:spPr>
        <p:txBody>
          <a:bodyPr wrap="square" lIns="0" tIns="0" rIns="0" bIns="0" rtlCol="0" anchor="t">
            <a:spAutoFit/>
          </a:bodyPr>
          <a:lstStyle/>
          <a:p>
            <a:pPr>
              <a:lnSpc>
                <a:spcPts val="5180"/>
              </a:lnSpc>
            </a:pPr>
            <a:r>
              <a:rPr lang="en-US" sz="3200" b="1" dirty="0">
                <a:solidFill>
                  <a:srgbClr val="FFFFFF"/>
                </a:solidFill>
                <a:latin typeface="Poppins SemiBold" pitchFamily="2" charset="77"/>
                <a:cs typeface="Poppins SemiBold" pitchFamily="2" charset="77"/>
              </a:rPr>
              <a:t>Gratitude journal</a:t>
            </a:r>
          </a:p>
        </p:txBody>
      </p:sp>
      <p:pic>
        <p:nvPicPr>
          <p:cNvPr id="14" name="Graphic 13" descr="Badge Heart with solid fill">
            <a:extLst>
              <a:ext uri="{FF2B5EF4-FFF2-40B4-BE49-F238E27FC236}">
                <a16:creationId xmlns:a16="http://schemas.microsoft.com/office/drawing/2014/main" id="{E86B0240-25CF-8D47-C0BB-D43D4D4AFB9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898560" y="3011627"/>
            <a:ext cx="914400" cy="914400"/>
          </a:xfrm>
          <a:prstGeom prst="rect">
            <a:avLst/>
          </a:prstGeom>
        </p:spPr>
      </p:pic>
      <p:sp>
        <p:nvSpPr>
          <p:cNvPr id="15" name="Rounded Rectangle 14">
            <a:extLst>
              <a:ext uri="{FF2B5EF4-FFF2-40B4-BE49-F238E27FC236}">
                <a16:creationId xmlns:a16="http://schemas.microsoft.com/office/drawing/2014/main" id="{D6444D13-8990-83CA-D655-A34862E01BA9}"/>
              </a:ext>
            </a:extLst>
          </p:cNvPr>
          <p:cNvSpPr/>
          <p:nvPr/>
        </p:nvSpPr>
        <p:spPr>
          <a:xfrm>
            <a:off x="7565157" y="4081020"/>
            <a:ext cx="3246269" cy="682894"/>
          </a:xfrm>
          <a:prstGeom prst="roundRect">
            <a:avLst>
              <a:gd name="adj" fmla="val 50000"/>
            </a:avLst>
          </a:prstGeom>
          <a:solidFill>
            <a:srgbClr val="F5C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9">
            <a:extLst>
              <a:ext uri="{FF2B5EF4-FFF2-40B4-BE49-F238E27FC236}">
                <a16:creationId xmlns:a16="http://schemas.microsoft.com/office/drawing/2014/main" id="{33BAF151-D45B-9B90-066B-2C040DA65103}"/>
              </a:ext>
            </a:extLst>
          </p:cNvPr>
          <p:cNvSpPr txBox="1"/>
          <p:nvPr/>
        </p:nvSpPr>
        <p:spPr>
          <a:xfrm>
            <a:off x="7944217" y="4101225"/>
            <a:ext cx="2661021" cy="642484"/>
          </a:xfrm>
          <a:prstGeom prst="rect">
            <a:avLst/>
          </a:prstGeom>
        </p:spPr>
        <p:txBody>
          <a:bodyPr wrap="square" lIns="0" tIns="0" rIns="0" bIns="0" rtlCol="0" anchor="t">
            <a:spAutoFit/>
          </a:bodyPr>
          <a:lstStyle/>
          <a:p>
            <a:pPr>
              <a:lnSpc>
                <a:spcPts val="5180"/>
              </a:lnSpc>
            </a:pPr>
            <a:r>
              <a:rPr lang="en-US" sz="3200" b="1" dirty="0">
                <a:solidFill>
                  <a:srgbClr val="FFFFFF"/>
                </a:solidFill>
                <a:latin typeface="Poppins SemiBold" pitchFamily="2" charset="77"/>
                <a:cs typeface="Poppins SemiBold" pitchFamily="2" charset="77"/>
              </a:rPr>
              <a:t>Meditate</a:t>
            </a:r>
          </a:p>
        </p:txBody>
      </p:sp>
      <p:pic>
        <p:nvPicPr>
          <p:cNvPr id="17" name="Graphic 16" descr="Badge Heart with solid fill">
            <a:extLst>
              <a:ext uri="{FF2B5EF4-FFF2-40B4-BE49-F238E27FC236}">
                <a16:creationId xmlns:a16="http://schemas.microsoft.com/office/drawing/2014/main" id="{76DAC3C9-C0AA-6E61-FA7D-CEF770C6F45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898560" y="3965267"/>
            <a:ext cx="914400" cy="914400"/>
          </a:xfrm>
          <a:prstGeom prst="rect">
            <a:avLst/>
          </a:prstGeom>
        </p:spPr>
      </p:pic>
      <p:sp>
        <p:nvSpPr>
          <p:cNvPr id="20" name="Rounded Rectangle 19">
            <a:extLst>
              <a:ext uri="{FF2B5EF4-FFF2-40B4-BE49-F238E27FC236}">
                <a16:creationId xmlns:a16="http://schemas.microsoft.com/office/drawing/2014/main" id="{C5B7B2C4-B6AB-9F43-6084-CFA9A4A07FCD}"/>
              </a:ext>
            </a:extLst>
          </p:cNvPr>
          <p:cNvSpPr/>
          <p:nvPr/>
        </p:nvSpPr>
        <p:spPr>
          <a:xfrm>
            <a:off x="7565157" y="5104805"/>
            <a:ext cx="3246269" cy="682894"/>
          </a:xfrm>
          <a:prstGeom prst="roundRect">
            <a:avLst>
              <a:gd name="adj" fmla="val 50000"/>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9">
            <a:extLst>
              <a:ext uri="{FF2B5EF4-FFF2-40B4-BE49-F238E27FC236}">
                <a16:creationId xmlns:a16="http://schemas.microsoft.com/office/drawing/2014/main" id="{F805F66B-666E-DF87-5A30-70990CE85124}"/>
              </a:ext>
            </a:extLst>
          </p:cNvPr>
          <p:cNvSpPr txBox="1"/>
          <p:nvPr/>
        </p:nvSpPr>
        <p:spPr>
          <a:xfrm>
            <a:off x="7944217" y="5125010"/>
            <a:ext cx="2661021" cy="642484"/>
          </a:xfrm>
          <a:prstGeom prst="rect">
            <a:avLst/>
          </a:prstGeom>
        </p:spPr>
        <p:txBody>
          <a:bodyPr wrap="square" lIns="0" tIns="0" rIns="0" bIns="0" rtlCol="0" anchor="t">
            <a:spAutoFit/>
          </a:bodyPr>
          <a:lstStyle/>
          <a:p>
            <a:pPr>
              <a:lnSpc>
                <a:spcPts val="5180"/>
              </a:lnSpc>
            </a:pPr>
            <a:r>
              <a:rPr lang="en-US" sz="3200" b="1" dirty="0">
                <a:solidFill>
                  <a:srgbClr val="FFFFFF"/>
                </a:solidFill>
                <a:latin typeface="Poppins SemiBold" pitchFamily="2" charset="77"/>
                <a:cs typeface="Poppins SemiBold" pitchFamily="2" charset="77"/>
              </a:rPr>
              <a:t>Take breaks</a:t>
            </a:r>
          </a:p>
        </p:txBody>
      </p:sp>
      <p:pic>
        <p:nvPicPr>
          <p:cNvPr id="22" name="Graphic 21" descr="Badge Heart with solid fill">
            <a:extLst>
              <a:ext uri="{FF2B5EF4-FFF2-40B4-BE49-F238E27FC236}">
                <a16:creationId xmlns:a16="http://schemas.microsoft.com/office/drawing/2014/main" id="{DAF6632D-CBFE-D440-E45A-EF4B14A00B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98560" y="4989052"/>
            <a:ext cx="914400" cy="914400"/>
          </a:xfrm>
          <a:prstGeom prst="rect">
            <a:avLst/>
          </a:prstGeom>
        </p:spPr>
      </p:pic>
    </p:spTree>
    <p:extLst>
      <p:ext uri="{BB962C8B-B14F-4D97-AF65-F5344CB8AC3E}">
        <p14:creationId xmlns:p14="http://schemas.microsoft.com/office/powerpoint/2010/main" val="93025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865F9E-171F-FAA9-D323-5F55AB2E1648}"/>
              </a:ext>
            </a:extLst>
          </p:cNvPr>
          <p:cNvSpPr/>
          <p:nvPr/>
        </p:nvSpPr>
        <p:spPr>
          <a:xfrm>
            <a:off x="0" y="598"/>
            <a:ext cx="12192000" cy="6263636"/>
          </a:xfrm>
          <a:prstGeom prst="rect">
            <a:avLst/>
          </a:prstGeom>
          <a:gradFill flip="none" rotWithShape="1">
            <a:gsLst>
              <a:gs pos="0">
                <a:srgbClr val="F5CE45"/>
              </a:gs>
              <a:gs pos="100000">
                <a:srgbClr val="099FD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8290680" y="4283034"/>
            <a:ext cx="3849735" cy="1981200"/>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a:fillRect/>
          </a:stretch>
        </p:blipFill>
        <p:spPr>
          <a:xfrm>
            <a:off x="5242635" y="4469106"/>
            <a:ext cx="1706729" cy="1850804"/>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237486"/>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099FDA"/>
                </a:solidFill>
                <a:latin typeface="Poppins" pitchFamily="2" charset="77"/>
                <a:cs typeface="Poppins" pitchFamily="2" charset="77"/>
              </a:rPr>
              <a:t>WOULD YOU RATHER</a:t>
            </a:r>
            <a:endParaRPr lang="en-US" dirty="0">
              <a:solidFill>
                <a:srgbClr val="099FDA"/>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1625582"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5CE45">
              <a:alpha val="30000"/>
            </a:srgbClr>
          </a:solidFill>
        </p:spPr>
        <p:txBody>
          <a:bodyPr/>
          <a:lstStyle/>
          <a:p>
            <a:endParaRPr lang="en-US" dirty="0"/>
          </a:p>
        </p:txBody>
      </p:sp>
      <p:sp>
        <p:nvSpPr>
          <p:cNvPr id="11" name="Freeform 7">
            <a:extLst>
              <a:ext uri="{FF2B5EF4-FFF2-40B4-BE49-F238E27FC236}">
                <a16:creationId xmlns:a16="http://schemas.microsoft.com/office/drawing/2014/main" id="{49345F4E-93F2-1F14-01F4-5247DF3A0FAF}"/>
              </a:ext>
            </a:extLst>
          </p:cNvPr>
          <p:cNvSpPr/>
          <p:nvPr/>
        </p:nvSpPr>
        <p:spPr>
          <a:xfrm>
            <a:off x="7717799"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5CE45">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375138" y="1909115"/>
            <a:ext cx="5484610" cy="523220"/>
          </a:xfrm>
          <a:prstGeom prst="rect">
            <a:avLst/>
          </a:prstGeom>
          <a:noFill/>
        </p:spPr>
        <p:txBody>
          <a:bodyPr wrap="square" rtlCol="0">
            <a:spAutoFit/>
          </a:bodyPr>
          <a:lstStyle/>
          <a:p>
            <a:pPr algn="ctr"/>
            <a:r>
              <a:rPr lang="en-US" sz="2800" dirty="0">
                <a:solidFill>
                  <a:srgbClr val="099FDA"/>
                </a:solidFill>
                <a:latin typeface="Poppins"/>
              </a:rPr>
              <a:t>Meet a superhero</a:t>
            </a:r>
          </a:p>
        </p:txBody>
      </p:sp>
      <p:sp>
        <p:nvSpPr>
          <p:cNvPr id="16" name="TextBox 15">
            <a:extLst>
              <a:ext uri="{FF2B5EF4-FFF2-40B4-BE49-F238E27FC236}">
                <a16:creationId xmlns:a16="http://schemas.microsoft.com/office/drawing/2014/main" id="{EB0EFB0C-1A15-C1F2-B244-2A4185220C52}"/>
              </a:ext>
            </a:extLst>
          </p:cNvPr>
          <p:cNvSpPr txBox="1"/>
          <p:nvPr/>
        </p:nvSpPr>
        <p:spPr>
          <a:xfrm>
            <a:off x="6684522" y="1847560"/>
            <a:ext cx="5050278" cy="584775"/>
          </a:xfrm>
          <a:prstGeom prst="rect">
            <a:avLst/>
          </a:prstGeom>
          <a:noFill/>
        </p:spPr>
        <p:txBody>
          <a:bodyPr wrap="square" rtlCol="0">
            <a:spAutoFit/>
          </a:bodyPr>
          <a:lstStyle/>
          <a:p>
            <a:pPr algn="ctr">
              <a:lnSpc>
                <a:spcPts val="3966"/>
              </a:lnSpc>
            </a:pPr>
            <a:r>
              <a:rPr lang="en-US" sz="2800" dirty="0">
                <a:solidFill>
                  <a:srgbClr val="099FDA"/>
                </a:solidFill>
                <a:latin typeface="Poppins"/>
              </a:rPr>
              <a:t>Meet a historical figure</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3" name="Picture 2">
            <a:extLst>
              <a:ext uri="{FF2B5EF4-FFF2-40B4-BE49-F238E27FC236}">
                <a16:creationId xmlns:a16="http://schemas.microsoft.com/office/drawing/2014/main" id="{C4776EF0-6134-26C1-2445-ED76BA0F16A7}"/>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13" name="Graphic 12">
            <a:extLst>
              <a:ext uri="{FF2B5EF4-FFF2-40B4-BE49-F238E27FC236}">
                <a16:creationId xmlns:a16="http://schemas.microsoft.com/office/drawing/2014/main" id="{5FEE63B1-8BAA-1533-3BCA-280813F623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0408" y="3101788"/>
            <a:ext cx="1944780" cy="1944780"/>
          </a:xfrm>
          <a:prstGeom prst="rect">
            <a:avLst/>
          </a:prstGeom>
        </p:spPr>
      </p:pic>
      <p:pic>
        <p:nvPicPr>
          <p:cNvPr id="17" name="Graphic 16">
            <a:extLst>
              <a:ext uri="{FF2B5EF4-FFF2-40B4-BE49-F238E27FC236}">
                <a16:creationId xmlns:a16="http://schemas.microsoft.com/office/drawing/2014/main" id="{9D3A7DC6-1F36-7917-CD78-87A45FAF05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7270" y="3101788"/>
            <a:ext cx="1944780" cy="1944780"/>
          </a:xfrm>
          <a:prstGeom prst="rect">
            <a:avLst/>
          </a:prstGeom>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294641" y="1839310"/>
            <a:ext cx="3763108" cy="4185992"/>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Discuss the importance of goal setting. </a:t>
            </a:r>
            <a:endParaRPr lang="en-US" sz="2800" dirty="0">
              <a:solidFill>
                <a:schemeClr val="bg1"/>
              </a:solidFill>
            </a:endParaRP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Rectangle 1">
            <a:extLst>
              <a:ext uri="{FF2B5EF4-FFF2-40B4-BE49-F238E27FC236}">
                <a16:creationId xmlns:a16="http://schemas.microsoft.com/office/drawing/2014/main" id="{0D973DFC-1F98-CC59-9446-C63B20ED3D0D}"/>
              </a:ext>
            </a:extLst>
          </p:cNvPr>
          <p:cNvSpPr/>
          <p:nvPr/>
        </p:nvSpPr>
        <p:spPr>
          <a:xfrm>
            <a:off x="4210151" y="1839310"/>
            <a:ext cx="3763108" cy="4185992"/>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Learn to set goals that will help you to feel successful.</a:t>
            </a:r>
            <a:endParaRPr lang="en-US" sz="2800" dirty="0">
              <a:solidFill>
                <a:schemeClr val="bg1"/>
              </a:solidFill>
              <a:latin typeface="Poppins"/>
              <a:cs typeface="Poppins"/>
            </a:endParaRPr>
          </a:p>
        </p:txBody>
      </p:sp>
      <p:sp>
        <p:nvSpPr>
          <p:cNvPr id="5" name="Rectangle 4">
            <a:extLst>
              <a:ext uri="{FF2B5EF4-FFF2-40B4-BE49-F238E27FC236}">
                <a16:creationId xmlns:a16="http://schemas.microsoft.com/office/drawing/2014/main" id="{BE2E1571-591D-DF4D-9EC2-C94060707A80}"/>
              </a:ext>
            </a:extLst>
          </p:cNvPr>
          <p:cNvSpPr/>
          <p:nvPr/>
        </p:nvSpPr>
        <p:spPr>
          <a:xfrm>
            <a:off x="8113937" y="1839310"/>
            <a:ext cx="3763109" cy="4185992"/>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Reflect how the goals you set today can help you in the future. </a:t>
            </a:r>
            <a:endParaRPr lang="en-US" sz="2800" dirty="0">
              <a:solidFill>
                <a:schemeClr val="bg1"/>
              </a:solidFill>
              <a:latin typeface="Poppins"/>
              <a:cs typeface="Poppins"/>
            </a:endParaRPr>
          </a:p>
        </p:txBody>
      </p:sp>
      <p:pic>
        <p:nvPicPr>
          <p:cNvPr id="34" name="Content Placeholder 33" descr="Bullseye with solid fill">
            <a:extLst>
              <a:ext uri="{FF2B5EF4-FFF2-40B4-BE49-F238E27FC236}">
                <a16:creationId xmlns:a16="http://schemas.microsoft.com/office/drawing/2014/main" id="{034E3FFF-B699-A3D8-2443-03D1E507869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3198" y="684498"/>
            <a:ext cx="914400" cy="914400"/>
          </a:xfrm>
        </p:spPr>
      </p:pic>
      <p:pic>
        <p:nvPicPr>
          <p:cNvPr id="3" name="Picture 2">
            <a:extLst>
              <a:ext uri="{FF2B5EF4-FFF2-40B4-BE49-F238E27FC236}">
                <a16:creationId xmlns:a16="http://schemas.microsoft.com/office/drawing/2014/main" id="{A04DAA02-15B5-B220-90DA-9B6B8043BB29}"/>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11" name="Graphic 10">
            <a:extLst>
              <a:ext uri="{FF2B5EF4-FFF2-40B4-BE49-F238E27FC236}">
                <a16:creationId xmlns:a16="http://schemas.microsoft.com/office/drawing/2014/main" id="{42A1F38C-F975-588E-33CF-3E034167B2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3971" y="2217271"/>
            <a:ext cx="1215467" cy="1215467"/>
          </a:xfrm>
          <a:prstGeom prst="rect">
            <a:avLst/>
          </a:prstGeom>
        </p:spPr>
      </p:pic>
      <p:pic>
        <p:nvPicPr>
          <p:cNvPr id="13" name="Graphic 12">
            <a:extLst>
              <a:ext uri="{FF2B5EF4-FFF2-40B4-BE49-F238E27FC236}">
                <a16:creationId xmlns:a16="http://schemas.microsoft.com/office/drawing/2014/main" id="{6D5BAA9D-24F1-B8B5-8EA6-8DC6357D3F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09941" y="2217271"/>
            <a:ext cx="1211729" cy="1211729"/>
          </a:xfrm>
          <a:prstGeom prst="rect">
            <a:avLst/>
          </a:prstGeom>
        </p:spPr>
      </p:pic>
      <p:pic>
        <p:nvPicPr>
          <p:cNvPr id="15" name="Graphic 14">
            <a:extLst>
              <a:ext uri="{FF2B5EF4-FFF2-40B4-BE49-F238E27FC236}">
                <a16:creationId xmlns:a16="http://schemas.microsoft.com/office/drawing/2014/main" id="{5830E978-CDF6-A5B1-1D11-B28409D33B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70330" y="2217270"/>
            <a:ext cx="1211729" cy="1211729"/>
          </a:xfrm>
          <a:prstGeom prst="rect">
            <a:avLst/>
          </a:prstGeom>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4"/>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989432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GOAL SETTING</a:t>
            </a:r>
          </a:p>
        </p:txBody>
      </p:sp>
      <p:pic>
        <p:nvPicPr>
          <p:cNvPr id="3" name="Picture 2" descr="G:\DESIGN\GRAFICRIVER\MY CREATION\2016\01_Rockefeller Creative PowerPoint Template\macbookpro.png">
            <a:extLst>
              <a:ext uri="{FF2B5EF4-FFF2-40B4-BE49-F238E27FC236}">
                <a16:creationId xmlns:a16="http://schemas.microsoft.com/office/drawing/2014/main" id="{D2334362-2B1D-6196-7338-37AC576EE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EDB5D0A-0BEE-ADEE-A8C4-DD99CCA645D4}"/>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pic>
        <p:nvPicPr>
          <p:cNvPr id="10" name="Graphic 9" descr="Online Network with solid fill">
            <a:extLst>
              <a:ext uri="{FF2B5EF4-FFF2-40B4-BE49-F238E27FC236}">
                <a16:creationId xmlns:a16="http://schemas.microsoft.com/office/drawing/2014/main" id="{CD49B8F7-9692-B4FF-0FE7-7045E43AF4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6933" y="727928"/>
            <a:ext cx="704860" cy="704860"/>
          </a:xfrm>
          <a:prstGeom prst="rect">
            <a:avLst/>
          </a:prstGeom>
        </p:spPr>
      </p:pic>
      <p:pic>
        <p:nvPicPr>
          <p:cNvPr id="8" name="Picture 6">
            <a:extLst>
              <a:ext uri="{FF2B5EF4-FFF2-40B4-BE49-F238E27FC236}">
                <a16:creationId xmlns:a16="http://schemas.microsoft.com/office/drawing/2014/main" id="{7C07F5E0-FDAA-3DEC-C06D-37DAA6BB85FC}"/>
              </a:ext>
            </a:extLst>
          </p:cNvPr>
          <p:cNvPicPr>
            <a:picLocks noChangeAspect="1"/>
          </p:cNvPicPr>
          <p:nvPr>
            <a:videoFile r:link="rId1"/>
          </p:nvPr>
        </p:nvPicPr>
        <p:blipFill>
          <a:blip r:embed="rId9"/>
          <a:stretch>
            <a:fillRect/>
          </a:stretch>
        </p:blipFill>
        <p:spPr>
          <a:xfrm>
            <a:off x="2786448" y="1996046"/>
            <a:ext cx="6096295" cy="3429166"/>
          </a:xfrm>
          <a:prstGeom prst="rect">
            <a:avLst/>
          </a:prstGeom>
        </p:spPr>
      </p:pic>
    </p:spTree>
    <p:extLst>
      <p:ext uri="{BB962C8B-B14F-4D97-AF65-F5344CB8AC3E}">
        <p14:creationId xmlns:p14="http://schemas.microsoft.com/office/powerpoint/2010/main" val="21012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370C75-738E-E68E-21D9-5B0E85DD1029}"/>
              </a:ext>
            </a:extLst>
          </p:cNvPr>
          <p:cNvPicPr>
            <a:picLocks noChangeAspect="1"/>
          </p:cNvPicPr>
          <p:nvPr/>
        </p:nvPicPr>
        <p:blipFill rotWithShape="1">
          <a:blip r:embed="rId2">
            <a:alphaModFix amt="60000"/>
          </a:blip>
          <a:srcRect r="5674"/>
          <a:stretch/>
        </p:blipFill>
        <p:spPr>
          <a:xfrm>
            <a:off x="2498915" y="-2989"/>
            <a:ext cx="9692640" cy="6850529"/>
          </a:xfrm>
          <a:prstGeom prst="rect">
            <a:avLst/>
          </a:prstGeom>
        </p:spPr>
      </p:pic>
      <p:sp>
        <p:nvSpPr>
          <p:cNvPr id="4" name="Title 1">
            <a:extLst>
              <a:ext uri="{FF2B5EF4-FFF2-40B4-BE49-F238E27FC236}">
                <a16:creationId xmlns:a16="http://schemas.microsoft.com/office/drawing/2014/main" id="{B801E37F-D4D2-77BA-19C8-250E2CA691B2}"/>
              </a:ext>
            </a:extLst>
          </p:cNvPr>
          <p:cNvSpPr txBox="1">
            <a:spLocks/>
          </p:cNvSpPr>
          <p:nvPr/>
        </p:nvSpPr>
        <p:spPr>
          <a:xfrm>
            <a:off x="209051" y="2110514"/>
            <a:ext cx="3932644"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DISCUSSION</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3"/>
          <a:stretch>
            <a:fillRect/>
          </a:stretch>
        </p:blipFill>
        <p:spPr>
          <a:xfrm>
            <a:off x="209051" y="209633"/>
            <a:ext cx="3155702" cy="433296"/>
          </a:xfrm>
          <a:prstGeom prst="rect">
            <a:avLst/>
          </a:prstGeom>
        </p:spPr>
      </p:pic>
      <p:pic>
        <p:nvPicPr>
          <p:cNvPr id="18" name="Content Placeholder 4" descr="Badge Question Mark with solid fill">
            <a:extLst>
              <a:ext uri="{FF2B5EF4-FFF2-40B4-BE49-F238E27FC236}">
                <a16:creationId xmlns:a16="http://schemas.microsoft.com/office/drawing/2014/main" id="{F1E1AB6B-E6C2-A23C-C1BE-0956E89FDD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479" y="1139820"/>
            <a:ext cx="914400" cy="914400"/>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671479" y="3041425"/>
            <a:ext cx="3746227" cy="1569660"/>
          </a:xfrm>
          <a:prstGeom prst="rect">
            <a:avLst/>
          </a:prstGeom>
          <a:noFill/>
        </p:spPr>
        <p:txBody>
          <a:bodyPr wrap="square" rtlCol="0">
            <a:spAutoFit/>
          </a:bodyPr>
          <a:lstStyle/>
          <a:p>
            <a:r>
              <a:rPr lang="en-US" sz="3200" dirty="0">
                <a:solidFill>
                  <a:srgbClr val="939598"/>
                </a:solidFill>
                <a:latin typeface="Poppins"/>
              </a:rPr>
              <a:t>Have you ever set and achieved a goal?</a:t>
            </a:r>
          </a:p>
        </p:txBody>
      </p:sp>
    </p:spTree>
    <p:extLst>
      <p:ext uri="{BB962C8B-B14F-4D97-AF65-F5344CB8AC3E}">
        <p14:creationId xmlns:p14="http://schemas.microsoft.com/office/powerpoint/2010/main" val="424480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541056" y="653403"/>
            <a:ext cx="587275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WHY SET GOALS?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626657" y="1340946"/>
            <a:ext cx="10667403" cy="1631216"/>
          </a:xfrm>
          <a:prstGeom prst="rect">
            <a:avLst/>
          </a:prstGeom>
          <a:noFill/>
        </p:spPr>
        <p:txBody>
          <a:bodyPr wrap="square" rtlCol="0">
            <a:spAutoFit/>
          </a:bodyPr>
          <a:lstStyle/>
          <a:p>
            <a:pPr marL="7938" lvl="1"/>
            <a:r>
              <a:rPr lang="en-US" sz="2800" dirty="0">
                <a:solidFill>
                  <a:srgbClr val="939598"/>
                </a:solidFill>
                <a:latin typeface="Poppins"/>
              </a:rPr>
              <a:t>Goal setting is not easy! It is a skill and it must be practiced. </a:t>
            </a:r>
          </a:p>
          <a:p>
            <a:pPr marL="7938" lvl="1"/>
            <a:endParaRPr lang="en-US" sz="1600" dirty="0">
              <a:solidFill>
                <a:srgbClr val="009FD9"/>
              </a:solidFill>
              <a:latin typeface="Poppins"/>
            </a:endParaRPr>
          </a:p>
          <a:p>
            <a:pPr marL="7938" lvl="1"/>
            <a:r>
              <a:rPr lang="en-US" sz="2800" dirty="0">
                <a:solidFill>
                  <a:srgbClr val="939598"/>
                </a:solidFill>
                <a:latin typeface="Poppins"/>
              </a:rPr>
              <a:t>Goal setting actually helps us in other ways:</a:t>
            </a:r>
          </a:p>
        </p:txBody>
      </p:sp>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18" name="TextBox 17">
            <a:extLst>
              <a:ext uri="{FF2B5EF4-FFF2-40B4-BE49-F238E27FC236}">
                <a16:creationId xmlns:a16="http://schemas.microsoft.com/office/drawing/2014/main" id="{1D0D19AF-8319-BE56-0007-869A4B512729}"/>
              </a:ext>
            </a:extLst>
          </p:cNvPr>
          <p:cNvSpPr txBox="1"/>
          <p:nvPr/>
        </p:nvSpPr>
        <p:spPr>
          <a:xfrm>
            <a:off x="771517" y="4366138"/>
            <a:ext cx="4598343" cy="830997"/>
          </a:xfrm>
          <a:prstGeom prst="rect">
            <a:avLst/>
          </a:prstGeom>
          <a:noFill/>
        </p:spPr>
        <p:txBody>
          <a:bodyPr wrap="square" rtlCol="0">
            <a:spAutoFit/>
          </a:bodyPr>
          <a:lstStyle/>
          <a:p>
            <a:pPr marL="11113" lvl="2" algn="ctr"/>
            <a:r>
              <a:rPr lang="en-US" sz="2400" dirty="0">
                <a:solidFill>
                  <a:srgbClr val="009FD9"/>
                </a:solidFill>
                <a:latin typeface="Poppins"/>
              </a:rPr>
              <a:t>Teaches us to take responsibility for our actions</a:t>
            </a:r>
          </a:p>
        </p:txBody>
      </p:sp>
      <p:sp>
        <p:nvSpPr>
          <p:cNvPr id="25" name="TextBox 24">
            <a:extLst>
              <a:ext uri="{FF2B5EF4-FFF2-40B4-BE49-F238E27FC236}">
                <a16:creationId xmlns:a16="http://schemas.microsoft.com/office/drawing/2014/main" id="{DA27B636-AFA3-17F1-6B47-285217EA29E8}"/>
              </a:ext>
            </a:extLst>
          </p:cNvPr>
          <p:cNvSpPr txBox="1"/>
          <p:nvPr/>
        </p:nvSpPr>
        <p:spPr>
          <a:xfrm>
            <a:off x="5773271" y="4366137"/>
            <a:ext cx="2752166" cy="830997"/>
          </a:xfrm>
          <a:prstGeom prst="rect">
            <a:avLst/>
          </a:prstGeom>
          <a:noFill/>
        </p:spPr>
        <p:txBody>
          <a:bodyPr wrap="square" rtlCol="0">
            <a:spAutoFit/>
          </a:bodyPr>
          <a:lstStyle/>
          <a:p>
            <a:pPr marL="11113" lvl="2" algn="ctr"/>
            <a:r>
              <a:rPr lang="en-US" sz="2400" dirty="0">
                <a:solidFill>
                  <a:srgbClr val="009FD9"/>
                </a:solidFill>
                <a:latin typeface="Poppins"/>
              </a:rPr>
              <a:t>Promotes a can-do attitude</a:t>
            </a:r>
          </a:p>
        </p:txBody>
      </p:sp>
      <p:sp>
        <p:nvSpPr>
          <p:cNvPr id="26" name="TextBox 25">
            <a:extLst>
              <a:ext uri="{FF2B5EF4-FFF2-40B4-BE49-F238E27FC236}">
                <a16:creationId xmlns:a16="http://schemas.microsoft.com/office/drawing/2014/main" id="{9EC78C16-5991-31F0-8053-4185D0841EA3}"/>
              </a:ext>
            </a:extLst>
          </p:cNvPr>
          <p:cNvSpPr txBox="1"/>
          <p:nvPr/>
        </p:nvSpPr>
        <p:spPr>
          <a:xfrm>
            <a:off x="9050344" y="4366136"/>
            <a:ext cx="2243716" cy="830997"/>
          </a:xfrm>
          <a:prstGeom prst="rect">
            <a:avLst/>
          </a:prstGeom>
          <a:noFill/>
        </p:spPr>
        <p:txBody>
          <a:bodyPr wrap="square" rtlCol="0">
            <a:spAutoFit/>
          </a:bodyPr>
          <a:lstStyle/>
          <a:p>
            <a:pPr marL="11113" lvl="2" algn="ctr"/>
            <a:r>
              <a:rPr lang="en-US" sz="2400" dirty="0">
                <a:solidFill>
                  <a:srgbClr val="009FD9"/>
                </a:solidFill>
                <a:latin typeface="Poppins"/>
              </a:rPr>
              <a:t>Ensures a lifelong habit</a:t>
            </a:r>
          </a:p>
        </p:txBody>
      </p:sp>
      <p:pic>
        <p:nvPicPr>
          <p:cNvPr id="5" name="Content Placeholder 33" descr="Bullseye with solid fill">
            <a:extLst>
              <a:ext uri="{FF2B5EF4-FFF2-40B4-BE49-F238E27FC236}">
                <a16:creationId xmlns:a16="http://schemas.microsoft.com/office/drawing/2014/main" id="{02117F4F-CEF9-1A58-0580-8F36FC5184A5}"/>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626657" y="505203"/>
            <a:ext cx="914400" cy="914400"/>
          </a:xfrm>
        </p:spPr>
      </p:pic>
      <p:pic>
        <p:nvPicPr>
          <p:cNvPr id="7" name="Graphic 6">
            <a:extLst>
              <a:ext uri="{FF2B5EF4-FFF2-40B4-BE49-F238E27FC236}">
                <a16:creationId xmlns:a16="http://schemas.microsoft.com/office/drawing/2014/main" id="{7AC56298-2395-42D9-EA8C-5ED41455D8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43544" y="2878619"/>
            <a:ext cx="1476968" cy="1476968"/>
          </a:xfrm>
          <a:prstGeom prst="rect">
            <a:avLst/>
          </a:prstGeom>
        </p:spPr>
      </p:pic>
      <p:pic>
        <p:nvPicPr>
          <p:cNvPr id="9" name="Graphic 8">
            <a:extLst>
              <a:ext uri="{FF2B5EF4-FFF2-40B4-BE49-F238E27FC236}">
                <a16:creationId xmlns:a16="http://schemas.microsoft.com/office/drawing/2014/main" id="{78076A20-26C1-ADE5-2ACD-875D68E6A6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7086" y="2942086"/>
            <a:ext cx="1404536" cy="1404536"/>
          </a:xfrm>
          <a:prstGeom prst="rect">
            <a:avLst/>
          </a:prstGeom>
        </p:spPr>
      </p:pic>
      <p:pic>
        <p:nvPicPr>
          <p:cNvPr id="12" name="Graphic 11">
            <a:extLst>
              <a:ext uri="{FF2B5EF4-FFF2-40B4-BE49-F238E27FC236}">
                <a16:creationId xmlns:a16="http://schemas.microsoft.com/office/drawing/2014/main" id="{B4A18F6F-91DF-DA97-0C2C-F5163566B8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9934" y="2924156"/>
            <a:ext cx="1404536" cy="1404536"/>
          </a:xfrm>
          <a:prstGeom prst="rect">
            <a:avLst/>
          </a:prstGeom>
        </p:spPr>
      </p:pic>
      <p:sp>
        <p:nvSpPr>
          <p:cNvPr id="15" name="TextBox 14">
            <a:extLst>
              <a:ext uri="{FF2B5EF4-FFF2-40B4-BE49-F238E27FC236}">
                <a16:creationId xmlns:a16="http://schemas.microsoft.com/office/drawing/2014/main" id="{9C53F3D8-62D1-6576-8819-5422EC25253D}"/>
              </a:ext>
            </a:extLst>
          </p:cNvPr>
          <p:cNvSpPr txBox="1"/>
          <p:nvPr/>
        </p:nvSpPr>
        <p:spPr>
          <a:xfrm>
            <a:off x="2343544" y="5089916"/>
            <a:ext cx="7943602" cy="929100"/>
          </a:xfrm>
          <a:prstGeom prst="rect">
            <a:avLst/>
          </a:prstGeom>
          <a:noFill/>
        </p:spPr>
        <p:txBody>
          <a:bodyPr wrap="square" rtlCol="0">
            <a:spAutoFit/>
          </a:bodyPr>
          <a:lstStyle/>
          <a:p>
            <a:pPr marL="361862" lvl="1">
              <a:lnSpc>
                <a:spcPts val="7140"/>
              </a:lnSpc>
            </a:pPr>
            <a:r>
              <a:rPr lang="en-US" sz="4000" b="1" dirty="0">
                <a:solidFill>
                  <a:srgbClr val="939598"/>
                </a:solidFill>
                <a:latin typeface="Poppins"/>
              </a:rPr>
              <a:t>92</a:t>
            </a:r>
            <a:r>
              <a:rPr lang="en-US" sz="4000" b="1" baseline="30000" dirty="0">
                <a:solidFill>
                  <a:srgbClr val="939598"/>
                </a:solidFill>
                <a:latin typeface="Poppins"/>
              </a:rPr>
              <a:t>%</a:t>
            </a:r>
            <a:r>
              <a:rPr lang="en-US" sz="4000" b="1" dirty="0">
                <a:solidFill>
                  <a:srgbClr val="939598"/>
                </a:solidFill>
                <a:latin typeface="Poppins"/>
              </a:rPr>
              <a:t> </a:t>
            </a:r>
            <a:r>
              <a:rPr lang="en-US" sz="2800" dirty="0">
                <a:solidFill>
                  <a:srgbClr val="939598"/>
                </a:solidFill>
                <a:latin typeface="Poppins"/>
              </a:rPr>
              <a:t>of people never achieve their goals! </a:t>
            </a:r>
          </a:p>
        </p:txBody>
      </p:sp>
    </p:spTree>
    <p:extLst>
      <p:ext uri="{BB962C8B-B14F-4D97-AF65-F5344CB8AC3E}">
        <p14:creationId xmlns:p14="http://schemas.microsoft.com/office/powerpoint/2010/main" val="107077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8" y="832698"/>
            <a:ext cx="729814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HOW DO I SET AND ACHIEVE MY GOAL?</a:t>
            </a:r>
          </a:p>
        </p:txBody>
      </p:sp>
      <p:sp>
        <p:nvSpPr>
          <p:cNvPr id="9" name="TextBox 2">
            <a:extLst>
              <a:ext uri="{FF2B5EF4-FFF2-40B4-BE49-F238E27FC236}">
                <a16:creationId xmlns:a16="http://schemas.microsoft.com/office/drawing/2014/main" id="{B3E17B60-00AF-F10E-BC0F-FE7F064BED9B}"/>
              </a:ext>
            </a:extLst>
          </p:cNvPr>
          <p:cNvSpPr txBox="1"/>
          <p:nvPr/>
        </p:nvSpPr>
        <p:spPr>
          <a:xfrm>
            <a:off x="1768011" y="2199645"/>
            <a:ext cx="9747366" cy="543482"/>
          </a:xfrm>
          <a:prstGeom prst="rect">
            <a:avLst/>
          </a:prstGeom>
        </p:spPr>
        <p:txBody>
          <a:bodyPr wrap="square" lIns="0" tIns="0" rIns="0" bIns="0" rtlCol="0" anchor="t">
            <a:spAutoFit/>
          </a:bodyPr>
          <a:lstStyle/>
          <a:p>
            <a:pPr marL="7938" lvl="1">
              <a:lnSpc>
                <a:spcPct val="150000"/>
              </a:lnSpc>
            </a:pPr>
            <a:r>
              <a:rPr lang="en-US" sz="2600" dirty="0">
                <a:solidFill>
                  <a:srgbClr val="939598"/>
                </a:solidFill>
                <a:latin typeface="Poppins"/>
              </a:rPr>
              <a:t>The 4 proven steps to setting and achieving a goal are: </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2" name="Content Placeholder 4" descr="Badge Question Mark with solid fill">
            <a:extLst>
              <a:ext uri="{FF2B5EF4-FFF2-40B4-BE49-F238E27FC236}">
                <a16:creationId xmlns:a16="http://schemas.microsoft.com/office/drawing/2014/main" id="{F84C6C98-AF14-44CA-360E-6E15669FC3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479" y="668307"/>
            <a:ext cx="914400" cy="914400"/>
          </a:xfrm>
          <a:prstGeom prst="rect">
            <a:avLst/>
          </a:prstGeom>
        </p:spPr>
      </p:pic>
      <p:sp>
        <p:nvSpPr>
          <p:cNvPr id="7" name="TextBox 2">
            <a:extLst>
              <a:ext uri="{FF2B5EF4-FFF2-40B4-BE49-F238E27FC236}">
                <a16:creationId xmlns:a16="http://schemas.microsoft.com/office/drawing/2014/main" id="{E5C96122-5DEB-C7C1-30E6-D148E57A3DF7}"/>
              </a:ext>
            </a:extLst>
          </p:cNvPr>
          <p:cNvSpPr txBox="1"/>
          <p:nvPr/>
        </p:nvSpPr>
        <p:spPr>
          <a:xfrm>
            <a:off x="931051" y="4029111"/>
            <a:ext cx="1909482" cy="861774"/>
          </a:xfrm>
          <a:prstGeom prst="rect">
            <a:avLst/>
          </a:prstGeom>
        </p:spPr>
        <p:txBody>
          <a:bodyPr wrap="square" lIns="0" tIns="0" rIns="0" bIns="0" rtlCol="0" anchor="t">
            <a:spAutoFit/>
          </a:bodyPr>
          <a:lstStyle/>
          <a:p>
            <a:pPr marL="7938" lvl="1" algn="ctr"/>
            <a:r>
              <a:rPr lang="en-US" sz="2800" dirty="0">
                <a:solidFill>
                  <a:srgbClr val="939598"/>
                </a:solidFill>
                <a:latin typeface="Poppins"/>
              </a:rPr>
              <a:t>Select a BIG goal</a:t>
            </a:r>
          </a:p>
        </p:txBody>
      </p:sp>
      <p:sp>
        <p:nvSpPr>
          <p:cNvPr id="8" name="TextBox 2">
            <a:extLst>
              <a:ext uri="{FF2B5EF4-FFF2-40B4-BE49-F238E27FC236}">
                <a16:creationId xmlns:a16="http://schemas.microsoft.com/office/drawing/2014/main" id="{1F787CE2-0A96-E3A7-1F03-692BAC7808E8}"/>
              </a:ext>
            </a:extLst>
          </p:cNvPr>
          <p:cNvSpPr txBox="1"/>
          <p:nvPr/>
        </p:nvSpPr>
        <p:spPr>
          <a:xfrm>
            <a:off x="3013420" y="4029111"/>
            <a:ext cx="2528047" cy="861774"/>
          </a:xfrm>
          <a:prstGeom prst="rect">
            <a:avLst/>
          </a:prstGeom>
        </p:spPr>
        <p:txBody>
          <a:bodyPr wrap="square" lIns="0" tIns="0" rIns="0" bIns="0" rtlCol="0" anchor="t">
            <a:spAutoFit/>
          </a:bodyPr>
          <a:lstStyle/>
          <a:p>
            <a:pPr marL="7938" lvl="1" algn="ctr"/>
            <a:r>
              <a:rPr lang="en-US" sz="2800" dirty="0">
                <a:solidFill>
                  <a:srgbClr val="939598"/>
                </a:solidFill>
                <a:latin typeface="Poppins"/>
              </a:rPr>
              <a:t>Figure out your purpose</a:t>
            </a:r>
          </a:p>
        </p:txBody>
      </p:sp>
      <p:sp>
        <p:nvSpPr>
          <p:cNvPr id="10" name="TextBox 2">
            <a:extLst>
              <a:ext uri="{FF2B5EF4-FFF2-40B4-BE49-F238E27FC236}">
                <a16:creationId xmlns:a16="http://schemas.microsoft.com/office/drawing/2014/main" id="{8479C847-2CC9-55BA-42AA-07BDE5A60E7F}"/>
              </a:ext>
            </a:extLst>
          </p:cNvPr>
          <p:cNvSpPr txBox="1"/>
          <p:nvPr/>
        </p:nvSpPr>
        <p:spPr>
          <a:xfrm>
            <a:off x="5873161" y="4029111"/>
            <a:ext cx="2528047" cy="861774"/>
          </a:xfrm>
          <a:prstGeom prst="rect">
            <a:avLst/>
          </a:prstGeom>
        </p:spPr>
        <p:txBody>
          <a:bodyPr wrap="square" lIns="0" tIns="0" rIns="0" bIns="0" rtlCol="0" anchor="t">
            <a:spAutoFit/>
          </a:bodyPr>
          <a:lstStyle/>
          <a:p>
            <a:pPr marL="7938" lvl="1" algn="ctr"/>
            <a:r>
              <a:rPr lang="en-US" sz="2800" dirty="0">
                <a:solidFill>
                  <a:srgbClr val="939598"/>
                </a:solidFill>
                <a:latin typeface="Poppins"/>
              </a:rPr>
              <a:t>Break it into small steps</a:t>
            </a:r>
          </a:p>
        </p:txBody>
      </p:sp>
      <p:sp>
        <p:nvSpPr>
          <p:cNvPr id="11" name="TextBox 2">
            <a:extLst>
              <a:ext uri="{FF2B5EF4-FFF2-40B4-BE49-F238E27FC236}">
                <a16:creationId xmlns:a16="http://schemas.microsoft.com/office/drawing/2014/main" id="{4BA7FC62-01C3-5663-0E2C-F709519DC3A2}"/>
              </a:ext>
            </a:extLst>
          </p:cNvPr>
          <p:cNvSpPr txBox="1"/>
          <p:nvPr/>
        </p:nvSpPr>
        <p:spPr>
          <a:xfrm>
            <a:off x="8732902" y="4029111"/>
            <a:ext cx="2528047" cy="861774"/>
          </a:xfrm>
          <a:prstGeom prst="rect">
            <a:avLst/>
          </a:prstGeom>
        </p:spPr>
        <p:txBody>
          <a:bodyPr wrap="square" lIns="0" tIns="0" rIns="0" bIns="0" rtlCol="0" anchor="t">
            <a:spAutoFit/>
          </a:bodyPr>
          <a:lstStyle/>
          <a:p>
            <a:pPr marL="7938" lvl="1" algn="ctr"/>
            <a:r>
              <a:rPr lang="en-US" sz="2800" dirty="0">
                <a:solidFill>
                  <a:srgbClr val="939598"/>
                </a:solidFill>
                <a:latin typeface="Poppins"/>
              </a:rPr>
              <a:t>Reflect on the obstacles</a:t>
            </a:r>
          </a:p>
        </p:txBody>
      </p:sp>
      <p:sp>
        <p:nvSpPr>
          <p:cNvPr id="12" name="TextBox 11">
            <a:extLst>
              <a:ext uri="{FF2B5EF4-FFF2-40B4-BE49-F238E27FC236}">
                <a16:creationId xmlns:a16="http://schemas.microsoft.com/office/drawing/2014/main" id="{60F71B01-3768-9B7B-40BA-F3ED9566644D}"/>
              </a:ext>
            </a:extLst>
          </p:cNvPr>
          <p:cNvSpPr txBox="1"/>
          <p:nvPr/>
        </p:nvSpPr>
        <p:spPr>
          <a:xfrm>
            <a:off x="1390301" y="3075950"/>
            <a:ext cx="990981" cy="830997"/>
          </a:xfrm>
          <a:prstGeom prst="rect">
            <a:avLst/>
          </a:prstGeom>
          <a:solidFill>
            <a:srgbClr val="FFA508"/>
          </a:solidFill>
        </p:spPr>
        <p:txBody>
          <a:bodyPr wrap="square" rtlCol="0">
            <a:spAutoFit/>
          </a:bodyPr>
          <a:lstStyle/>
          <a:p>
            <a:pPr marL="11113" lvl="2" algn="ctr"/>
            <a:r>
              <a:rPr lang="en-US" sz="4800" dirty="0">
                <a:solidFill>
                  <a:schemeClr val="bg1"/>
                </a:solidFill>
                <a:latin typeface="Poppins"/>
              </a:rPr>
              <a:t>1</a:t>
            </a:r>
          </a:p>
        </p:txBody>
      </p:sp>
      <p:sp>
        <p:nvSpPr>
          <p:cNvPr id="13" name="TextBox 12">
            <a:extLst>
              <a:ext uri="{FF2B5EF4-FFF2-40B4-BE49-F238E27FC236}">
                <a16:creationId xmlns:a16="http://schemas.microsoft.com/office/drawing/2014/main" id="{2DDB10E7-8238-08E9-31F3-D2D94ABB35FF}"/>
              </a:ext>
            </a:extLst>
          </p:cNvPr>
          <p:cNvSpPr txBox="1"/>
          <p:nvPr/>
        </p:nvSpPr>
        <p:spPr>
          <a:xfrm>
            <a:off x="3781953" y="3075950"/>
            <a:ext cx="990981" cy="830997"/>
          </a:xfrm>
          <a:prstGeom prst="rect">
            <a:avLst/>
          </a:prstGeom>
          <a:solidFill>
            <a:srgbClr val="FFA508"/>
          </a:solidFill>
        </p:spPr>
        <p:txBody>
          <a:bodyPr wrap="square" rtlCol="0">
            <a:spAutoFit/>
          </a:bodyPr>
          <a:lstStyle/>
          <a:p>
            <a:pPr marL="11113" lvl="2" algn="ctr"/>
            <a:r>
              <a:rPr lang="en-US" sz="4800" dirty="0">
                <a:solidFill>
                  <a:schemeClr val="bg1"/>
                </a:solidFill>
                <a:latin typeface="Poppins"/>
              </a:rPr>
              <a:t>2</a:t>
            </a:r>
          </a:p>
        </p:txBody>
      </p:sp>
      <p:sp>
        <p:nvSpPr>
          <p:cNvPr id="14" name="TextBox 13">
            <a:extLst>
              <a:ext uri="{FF2B5EF4-FFF2-40B4-BE49-F238E27FC236}">
                <a16:creationId xmlns:a16="http://schemas.microsoft.com/office/drawing/2014/main" id="{3ACD2993-56F9-8207-61EF-4BDE3446322F}"/>
              </a:ext>
            </a:extLst>
          </p:cNvPr>
          <p:cNvSpPr txBox="1"/>
          <p:nvPr/>
        </p:nvSpPr>
        <p:spPr>
          <a:xfrm>
            <a:off x="6641694" y="3075950"/>
            <a:ext cx="990981" cy="830997"/>
          </a:xfrm>
          <a:prstGeom prst="rect">
            <a:avLst/>
          </a:prstGeom>
          <a:solidFill>
            <a:srgbClr val="FFA508"/>
          </a:solidFill>
        </p:spPr>
        <p:txBody>
          <a:bodyPr wrap="square" rtlCol="0">
            <a:spAutoFit/>
          </a:bodyPr>
          <a:lstStyle/>
          <a:p>
            <a:pPr marL="11113" lvl="2" algn="ctr"/>
            <a:r>
              <a:rPr lang="en-US" sz="4800" dirty="0">
                <a:solidFill>
                  <a:schemeClr val="bg1"/>
                </a:solidFill>
                <a:latin typeface="Poppins"/>
              </a:rPr>
              <a:t>3</a:t>
            </a:r>
          </a:p>
        </p:txBody>
      </p:sp>
      <p:sp>
        <p:nvSpPr>
          <p:cNvPr id="15" name="TextBox 14">
            <a:extLst>
              <a:ext uri="{FF2B5EF4-FFF2-40B4-BE49-F238E27FC236}">
                <a16:creationId xmlns:a16="http://schemas.microsoft.com/office/drawing/2014/main" id="{70026943-1755-A150-2482-73B026252298}"/>
              </a:ext>
            </a:extLst>
          </p:cNvPr>
          <p:cNvSpPr txBox="1"/>
          <p:nvPr/>
        </p:nvSpPr>
        <p:spPr>
          <a:xfrm>
            <a:off x="9501435" y="3075950"/>
            <a:ext cx="990981" cy="830997"/>
          </a:xfrm>
          <a:prstGeom prst="rect">
            <a:avLst/>
          </a:prstGeom>
          <a:solidFill>
            <a:srgbClr val="FFA508"/>
          </a:solidFill>
        </p:spPr>
        <p:txBody>
          <a:bodyPr wrap="square" rtlCol="0">
            <a:spAutoFit/>
          </a:bodyPr>
          <a:lstStyle/>
          <a:p>
            <a:pPr marL="11113" lvl="2" algn="ctr"/>
            <a:r>
              <a:rPr lang="en-US" sz="4800" dirty="0">
                <a:solidFill>
                  <a:schemeClr val="bg1"/>
                </a:solidFill>
                <a:latin typeface="Poppins"/>
              </a:rPr>
              <a:t>4</a:t>
            </a:r>
          </a:p>
        </p:txBody>
      </p:sp>
    </p:spTree>
    <p:extLst>
      <p:ext uri="{BB962C8B-B14F-4D97-AF65-F5344CB8AC3E}">
        <p14:creationId xmlns:p14="http://schemas.microsoft.com/office/powerpoint/2010/main" val="276533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581896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CHOOSE A BIG GOAL</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F9784B6-CEBD-C2B5-9FCC-1F879582B9A7}"/>
              </a:ext>
            </a:extLst>
          </p:cNvPr>
          <p:cNvSpPr txBox="1"/>
          <p:nvPr/>
        </p:nvSpPr>
        <p:spPr>
          <a:xfrm>
            <a:off x="1657597" y="1875625"/>
            <a:ext cx="2770908" cy="2523768"/>
          </a:xfrm>
          <a:prstGeom prst="rect">
            <a:avLst/>
          </a:prstGeom>
          <a:solidFill>
            <a:srgbClr val="FFA508"/>
          </a:solidFill>
        </p:spPr>
        <p:txBody>
          <a:bodyPr wrap="square" lIns="182880" tIns="182880" rIns="182880" bIns="182880" rtlCol="0" anchor="t">
            <a:spAutoFit/>
          </a:bodyPr>
          <a:lstStyle/>
          <a:p>
            <a:pPr marL="14288" lvl="1" algn="ctr"/>
            <a:r>
              <a:rPr lang="en-US" sz="2800" dirty="0">
                <a:solidFill>
                  <a:schemeClr val="bg1"/>
                </a:solidFill>
                <a:latin typeface="Poppins"/>
              </a:rPr>
              <a:t>Pick one thing that you really want to achieve</a:t>
            </a:r>
          </a:p>
        </p:txBody>
      </p:sp>
      <p:sp>
        <p:nvSpPr>
          <p:cNvPr id="13" name="TextBox 2">
            <a:extLst>
              <a:ext uri="{FF2B5EF4-FFF2-40B4-BE49-F238E27FC236}">
                <a16:creationId xmlns:a16="http://schemas.microsoft.com/office/drawing/2014/main" id="{60197877-A7AB-CD0B-7680-3F18AE6772B8}"/>
              </a:ext>
            </a:extLst>
          </p:cNvPr>
          <p:cNvSpPr txBox="1"/>
          <p:nvPr/>
        </p:nvSpPr>
        <p:spPr>
          <a:xfrm>
            <a:off x="4878414" y="1875625"/>
            <a:ext cx="3297397" cy="2523768"/>
          </a:xfrm>
          <a:prstGeom prst="rect">
            <a:avLst/>
          </a:prstGeom>
          <a:solidFill>
            <a:srgbClr val="FF5D04"/>
          </a:solidFill>
        </p:spPr>
        <p:txBody>
          <a:bodyPr wrap="square" lIns="182880" tIns="182880" rIns="182880" bIns="182880" rtlCol="0" anchor="t">
            <a:spAutoFit/>
          </a:bodyPr>
          <a:lstStyle/>
          <a:p>
            <a:pPr marL="14288" lvl="1" algn="ctr"/>
            <a:r>
              <a:rPr lang="en-US" sz="2800" dirty="0">
                <a:solidFill>
                  <a:schemeClr val="bg1"/>
                </a:solidFill>
                <a:latin typeface="Poppins"/>
              </a:rPr>
              <a:t>Imagine a world where you could not fail, what would you want to do? </a:t>
            </a:r>
          </a:p>
        </p:txBody>
      </p:sp>
      <p:sp>
        <p:nvSpPr>
          <p:cNvPr id="15" name="TextBox 2">
            <a:extLst>
              <a:ext uri="{FF2B5EF4-FFF2-40B4-BE49-F238E27FC236}">
                <a16:creationId xmlns:a16="http://schemas.microsoft.com/office/drawing/2014/main" id="{C6250967-5BDE-8B98-AD13-DDC54CE632C3}"/>
              </a:ext>
            </a:extLst>
          </p:cNvPr>
          <p:cNvSpPr txBox="1"/>
          <p:nvPr/>
        </p:nvSpPr>
        <p:spPr>
          <a:xfrm>
            <a:off x="8625720" y="1875625"/>
            <a:ext cx="2415575" cy="2523768"/>
          </a:xfrm>
          <a:prstGeom prst="rect">
            <a:avLst/>
          </a:prstGeom>
          <a:solidFill>
            <a:srgbClr val="022179"/>
          </a:solidFill>
        </p:spPr>
        <p:txBody>
          <a:bodyPr wrap="square" lIns="182880" tIns="182880" rIns="182880" bIns="182880" rtlCol="0" anchor="t">
            <a:spAutoFit/>
          </a:bodyPr>
          <a:lstStyle/>
          <a:p>
            <a:pPr marL="14288" lvl="1" algn="ctr"/>
            <a:r>
              <a:rPr lang="en-US" sz="2800" dirty="0">
                <a:solidFill>
                  <a:schemeClr val="bg1"/>
                </a:solidFill>
                <a:latin typeface="Poppins"/>
              </a:rPr>
              <a:t>Have the courage to be brave and think big!</a:t>
            </a:r>
          </a:p>
        </p:txBody>
      </p:sp>
      <p:pic>
        <p:nvPicPr>
          <p:cNvPr id="2" name="Graphic 1" descr="Signpost with solid fill">
            <a:extLst>
              <a:ext uri="{FF2B5EF4-FFF2-40B4-BE49-F238E27FC236}">
                <a16:creationId xmlns:a16="http://schemas.microsoft.com/office/drawing/2014/main" id="{791DBDF6-AAD2-979F-B055-51FDFB188E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29" y="586326"/>
            <a:ext cx="914400" cy="914400"/>
          </a:xfrm>
          <a:prstGeom prst="rect">
            <a:avLst/>
          </a:prstGeom>
        </p:spPr>
      </p:pic>
    </p:spTree>
    <p:extLst>
      <p:ext uri="{BB962C8B-B14F-4D97-AF65-F5344CB8AC3E}">
        <p14:creationId xmlns:p14="http://schemas.microsoft.com/office/powerpoint/2010/main" val="325134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DBC7CE71-2B18-00E8-7D9E-39A0FD5F11C3}"/>
              </a:ext>
            </a:extLst>
          </p:cNvPr>
          <p:cNvSpPr/>
          <p:nvPr/>
        </p:nvSpPr>
        <p:spPr>
          <a:xfrm rot="3022034">
            <a:off x="9332848" y="4480828"/>
            <a:ext cx="2595635" cy="2389386"/>
          </a:xfrm>
          <a:prstGeom prst="roundRect">
            <a:avLst/>
          </a:prstGeom>
          <a:solidFill>
            <a:srgbClr val="F5CE45">
              <a:alpha val="496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691266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99FDA"/>
                </a:solidFill>
                <a:latin typeface="Poppins" pitchFamily="2" charset="77"/>
                <a:cs typeface="Poppins" pitchFamily="2" charset="77"/>
              </a:rPr>
              <a:t>FIGURE OUT YOUR PURPOSE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527901" y="1609813"/>
            <a:ext cx="9313733" cy="4401205"/>
          </a:xfrm>
          <a:prstGeom prst="rect">
            <a:avLst/>
          </a:prstGeom>
          <a:noFill/>
        </p:spPr>
        <p:txBody>
          <a:bodyPr wrap="square" rtlCol="0">
            <a:spAutoFit/>
          </a:bodyPr>
          <a:lstStyle/>
          <a:p>
            <a:pPr marL="574675" lvl="1" indent="-339725">
              <a:buFont typeface="Arial" panose="020B0604020202020204" pitchFamily="34" charset="0"/>
              <a:buChar char="•"/>
            </a:pPr>
            <a:r>
              <a:rPr lang="en-US" sz="2800" dirty="0">
                <a:solidFill>
                  <a:srgbClr val="939598"/>
                </a:solidFill>
                <a:latin typeface="Poppins"/>
              </a:rPr>
              <a:t>Ask yourself:</a:t>
            </a:r>
          </a:p>
          <a:p>
            <a:pPr marL="976313" lvl="1" indent="-284163">
              <a:buFont typeface="Arial" panose="020B0604020202020204" pitchFamily="34" charset="0"/>
              <a:buChar char="•"/>
            </a:pPr>
            <a:r>
              <a:rPr lang="en-US" sz="2800" dirty="0">
                <a:solidFill>
                  <a:srgbClr val="939598"/>
                </a:solidFill>
                <a:latin typeface="Poppins"/>
              </a:rPr>
              <a:t>Why do you want to achieve this? </a:t>
            </a:r>
          </a:p>
          <a:p>
            <a:pPr marL="976313" lvl="1" indent="-284163">
              <a:buFont typeface="Arial" panose="020B0604020202020204" pitchFamily="34" charset="0"/>
              <a:buChar char="•"/>
            </a:pPr>
            <a:r>
              <a:rPr lang="en-US" sz="2800" dirty="0">
                <a:solidFill>
                  <a:srgbClr val="939598"/>
                </a:solidFill>
                <a:latin typeface="Poppins"/>
              </a:rPr>
              <a:t>How can achieving this goal help others?</a:t>
            </a:r>
          </a:p>
          <a:p>
            <a:pPr marL="976313" lvl="1" indent="-284163">
              <a:buFont typeface="Arial" panose="020B0604020202020204" pitchFamily="34" charset="0"/>
              <a:buChar char="•"/>
            </a:pPr>
            <a:r>
              <a:rPr lang="en-US" sz="2800" dirty="0">
                <a:solidFill>
                  <a:srgbClr val="939598"/>
                </a:solidFill>
                <a:latin typeface="Poppins"/>
              </a:rPr>
              <a:t>How can it help you? </a:t>
            </a:r>
          </a:p>
          <a:p>
            <a:pPr marL="574675" lvl="1" indent="-339725">
              <a:buFont typeface="Arial" panose="020B0604020202020204" pitchFamily="34" charset="0"/>
              <a:buChar char="•"/>
            </a:pPr>
            <a:endParaRPr lang="en-US" sz="2800" dirty="0">
              <a:solidFill>
                <a:srgbClr val="939598"/>
              </a:solidFill>
              <a:latin typeface="Poppins"/>
            </a:endParaRPr>
          </a:p>
          <a:p>
            <a:pPr marL="574675" lvl="1" indent="-339725">
              <a:buFont typeface="Arial" panose="020B0604020202020204" pitchFamily="34" charset="0"/>
              <a:buChar char="•"/>
            </a:pPr>
            <a:r>
              <a:rPr lang="en-US" sz="2800" dirty="0">
                <a:solidFill>
                  <a:srgbClr val="939598"/>
                </a:solidFill>
                <a:latin typeface="Poppins"/>
              </a:rPr>
              <a:t>If you don't have a reason for this goal, it is more likely that you will give up on it. </a:t>
            </a:r>
          </a:p>
          <a:p>
            <a:pPr marL="574675" lvl="1" indent="-339725">
              <a:buFont typeface="Arial" panose="020B0604020202020204" pitchFamily="34" charset="0"/>
              <a:buChar char="•"/>
            </a:pPr>
            <a:r>
              <a:rPr lang="en-US" sz="2800" dirty="0">
                <a:solidFill>
                  <a:srgbClr val="939598"/>
                </a:solidFill>
                <a:latin typeface="Poppins"/>
              </a:rPr>
              <a:t>When you get stuck or overwhelmed, come back to your purpose for inspiration to keep going. </a:t>
            </a:r>
          </a:p>
        </p:txBody>
      </p:sp>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9" name="Graphic 8" descr="Brain in head with solid fill">
            <a:extLst>
              <a:ext uri="{FF2B5EF4-FFF2-40B4-BE49-F238E27FC236}">
                <a16:creationId xmlns:a16="http://schemas.microsoft.com/office/drawing/2014/main" id="{581E1BEA-9620-5F52-8A89-3EED33B350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198" y="640298"/>
            <a:ext cx="914400" cy="914400"/>
          </a:xfrm>
          <a:prstGeom prst="rect">
            <a:avLst/>
          </a:prstGeom>
        </p:spPr>
      </p:pic>
      <p:pic>
        <p:nvPicPr>
          <p:cNvPr id="12" name="Picture 11">
            <a:extLst>
              <a:ext uri="{FF2B5EF4-FFF2-40B4-BE49-F238E27FC236}">
                <a16:creationId xmlns:a16="http://schemas.microsoft.com/office/drawing/2014/main" id="{B64324C7-B472-F7B6-7698-329F91A7C38B}"/>
              </a:ext>
            </a:extLst>
          </p:cNvPr>
          <p:cNvPicPr>
            <a:picLocks noChangeAspect="1"/>
          </p:cNvPicPr>
          <p:nvPr/>
        </p:nvPicPr>
        <p:blipFill>
          <a:blip r:embed="rId6"/>
          <a:stretch>
            <a:fillRect/>
          </a:stretch>
        </p:blipFill>
        <p:spPr>
          <a:xfrm>
            <a:off x="9604632" y="2734235"/>
            <a:ext cx="2416487" cy="3523129"/>
          </a:xfrm>
          <a:prstGeom prst="rect">
            <a:avLst/>
          </a:prstGeom>
        </p:spPr>
      </p:pic>
    </p:spTree>
    <p:extLst>
      <p:ext uri="{BB962C8B-B14F-4D97-AF65-F5344CB8AC3E}">
        <p14:creationId xmlns:p14="http://schemas.microsoft.com/office/powerpoint/2010/main" val="1160530290"/>
      </p:ext>
    </p:extLst>
  </p:cSld>
  <p:clrMapOvr>
    <a:masterClrMapping/>
  </p:clrMapOvr>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2082</TotalTime>
  <Words>556</Words>
  <Application>Microsoft Office PowerPoint</Application>
  <PresentationFormat>Widescreen</PresentationFormat>
  <Paragraphs>87</Paragraphs>
  <Slides>16</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Poppins</vt:lpstr>
      <vt:lpstr>Poppins SemiBold</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47</cp:revision>
  <dcterms:created xsi:type="dcterms:W3CDTF">2023-01-04T20:45:09Z</dcterms:created>
  <dcterms:modified xsi:type="dcterms:W3CDTF">2023-06-30T22:03:09Z</dcterms:modified>
</cp:coreProperties>
</file>